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3"/>
  </p:notesMasterIdLst>
  <p:sldIdLst>
    <p:sldId id="257" r:id="rId2"/>
    <p:sldId id="330" r:id="rId3"/>
    <p:sldId id="325" r:id="rId4"/>
    <p:sldId id="258" r:id="rId5"/>
    <p:sldId id="261" r:id="rId6"/>
    <p:sldId id="269" r:id="rId7"/>
    <p:sldId id="311" r:id="rId8"/>
    <p:sldId id="289" r:id="rId9"/>
    <p:sldId id="314" r:id="rId10"/>
    <p:sldId id="319" r:id="rId11"/>
    <p:sldId id="315" r:id="rId12"/>
    <p:sldId id="316" r:id="rId13"/>
    <p:sldId id="320" r:id="rId14"/>
    <p:sldId id="317" r:id="rId15"/>
    <p:sldId id="321" r:id="rId16"/>
    <p:sldId id="318" r:id="rId17"/>
    <p:sldId id="322" r:id="rId18"/>
    <p:sldId id="323" r:id="rId19"/>
    <p:sldId id="324" r:id="rId20"/>
    <p:sldId id="329" r:id="rId21"/>
    <p:sldId id="3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5879"/>
    <a:srgbClr val="FFB3D9"/>
    <a:srgbClr val="91DAF7"/>
    <a:srgbClr val="EAEFF7"/>
    <a:srgbClr val="839423"/>
    <a:srgbClr val="E06358"/>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80" autoAdjust="0"/>
  </p:normalViewPr>
  <p:slideViewPr>
    <p:cSldViewPr snapToGrid="0">
      <p:cViewPr varScale="1">
        <p:scale>
          <a:sx n="114" d="100"/>
          <a:sy n="114" d="100"/>
        </p:scale>
        <p:origin x="414" y="84"/>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2C74F-1BAE-4BAD-8379-F722E177E7A7}" type="datetimeFigureOut">
              <a:rPr lang="en-IN" smtClean="0"/>
              <a:t>22-12-2020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9497B-5EE5-49BB-8A75-7914F09624F9}" type="slidenum">
              <a:rPr lang="en-IN" smtClean="0"/>
              <a:t>‹#›</a:t>
            </a:fld>
            <a:endParaRPr lang="en-IN"/>
          </a:p>
        </p:txBody>
      </p:sp>
    </p:spTree>
    <p:extLst>
      <p:ext uri="{BB962C8B-B14F-4D97-AF65-F5344CB8AC3E}">
        <p14:creationId xmlns:p14="http://schemas.microsoft.com/office/powerpoint/2010/main" val="329468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75" name="Google Shape;17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9393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01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49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14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979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47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958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51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762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604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43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75" name="Google Shape;17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53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84" name="Google Shape;18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22b3586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b22b3586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69" name="Google Shape;169;gb22b3586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90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75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64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161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7C9F45-6BF4-425C-B6BC-17048751AD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1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078141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159781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2715445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mpty Slide">
    <p:spTree>
      <p:nvGrpSpPr>
        <p:cNvPr id="1" name=""/>
        <p:cNvGrpSpPr/>
        <p:nvPr/>
      </p:nvGrpSpPr>
      <p:grpSpPr>
        <a:xfrm>
          <a:off x="0" y="0"/>
          <a:ext cx="0" cy="0"/>
          <a:chOff x="0" y="0"/>
          <a:chExt cx="0" cy="0"/>
        </a:xfrm>
      </p:grpSpPr>
      <p:sp>
        <p:nvSpPr>
          <p:cNvPr id="5" name="Rectangle 4"/>
          <p:cNvSpPr/>
          <p:nvPr userDrawn="1"/>
        </p:nvSpPr>
        <p:spPr>
          <a:xfrm>
            <a:off x="1" y="208761"/>
            <a:ext cx="12192000" cy="369024"/>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Tree>
    <p:extLst>
      <p:ext uri="{BB962C8B-B14F-4D97-AF65-F5344CB8AC3E}">
        <p14:creationId xmlns:p14="http://schemas.microsoft.com/office/powerpoint/2010/main" val="6764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Empty Slide">
    <p:spTree>
      <p:nvGrpSpPr>
        <p:cNvPr id="1" name=""/>
        <p:cNvGrpSpPr/>
        <p:nvPr/>
      </p:nvGrpSpPr>
      <p:grpSpPr>
        <a:xfrm>
          <a:off x="0" y="0"/>
          <a:ext cx="0" cy="0"/>
          <a:chOff x="0" y="0"/>
          <a:chExt cx="0" cy="0"/>
        </a:xfrm>
      </p:grpSpPr>
      <p:sp>
        <p:nvSpPr>
          <p:cNvPr id="10" name="Rectangle 9"/>
          <p:cNvSpPr/>
          <p:nvPr userDrawn="1"/>
        </p:nvSpPr>
        <p:spPr>
          <a:xfrm>
            <a:off x="-1" y="0"/>
            <a:ext cx="4535056"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userDrawn="1"/>
        </p:nvSpPr>
        <p:spPr>
          <a:xfrm>
            <a:off x="0" y="1161261"/>
            <a:ext cx="12192000" cy="1920240"/>
          </a:xfrm>
          <a:prstGeom prst="rect">
            <a:avLst/>
          </a:prstGeom>
          <a:solidFill>
            <a:srgbClr val="095879"/>
          </a:solidFill>
        </p:spPr>
        <p:txBody>
          <a:bodyPr wrap="square" lIns="121559" tIns="60780" rIns="121559" bIns="60780" rtlCol="0" anchor="ctr">
            <a:spAutoFit/>
          </a:bodyPr>
          <a:lstStyle/>
          <a:p>
            <a:pPr algn="ctr" defTabSz="1239922"/>
            <a:endParaRPr lang="en-IN" sz="1568" dirty="0">
              <a:solidFill>
                <a:srgbClr val="434343"/>
              </a:solidFill>
              <a:latin typeface="Segoe UI"/>
              <a:cs typeface="Segoe UI"/>
            </a:endParaRPr>
          </a:p>
        </p:txBody>
      </p:sp>
    </p:spTree>
    <p:extLst>
      <p:ext uri="{BB962C8B-B14F-4D97-AF65-F5344CB8AC3E}">
        <p14:creationId xmlns:p14="http://schemas.microsoft.com/office/powerpoint/2010/main" val="245742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8AD3EE-1668-4A9C-88E2-B574B1D45E08}"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427243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8AD3EE-1668-4A9C-88E2-B574B1D45E08}" type="datetimeFigureOut">
              <a:rPr lang="en-IN" smtClean="0"/>
              <a:t>22-12-2020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145028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B8AD3EE-1668-4A9C-88E2-B574B1D45E08}"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4253550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B8AD3EE-1668-4A9C-88E2-B574B1D45E08}" type="datetimeFigureOut">
              <a:rPr lang="en-IN" smtClean="0"/>
              <a:t>22-12-2020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975770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B8AD3EE-1668-4A9C-88E2-B574B1D45E08}" type="datetimeFigureOut">
              <a:rPr lang="en-IN" smtClean="0"/>
              <a:t>22-12-2020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1785288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AD3EE-1668-4A9C-88E2-B574B1D45E08}" type="datetimeFigureOut">
              <a:rPr lang="en-IN" smtClean="0"/>
              <a:t>22-12-2020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43858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8AD3EE-1668-4A9C-88E2-B574B1D45E08}"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4198999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8AD3EE-1668-4A9C-88E2-B574B1D45E08}" type="datetimeFigureOut">
              <a:rPr lang="en-IN" smtClean="0"/>
              <a:t>22-12-2020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515365-6545-4C80-94DF-A555F3D8853A}" type="slidenum">
              <a:rPr lang="en-IN" smtClean="0"/>
              <a:t>‹#›</a:t>
            </a:fld>
            <a:endParaRPr lang="en-IN"/>
          </a:p>
        </p:txBody>
      </p:sp>
    </p:spTree>
    <p:extLst>
      <p:ext uri="{BB962C8B-B14F-4D97-AF65-F5344CB8AC3E}">
        <p14:creationId xmlns:p14="http://schemas.microsoft.com/office/powerpoint/2010/main" val="399197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AD3EE-1668-4A9C-88E2-B574B1D45E08}" type="datetimeFigureOut">
              <a:rPr lang="en-IN" smtClean="0"/>
              <a:t>22-12-2020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15365-6545-4C80-94DF-A555F3D8853A}" type="slidenum">
              <a:rPr lang="en-IN" smtClean="0"/>
              <a:t>‹#›</a:t>
            </a:fld>
            <a:endParaRPr lang="en-IN"/>
          </a:p>
        </p:txBody>
      </p:sp>
    </p:spTree>
    <p:extLst>
      <p:ext uri="{BB962C8B-B14F-4D97-AF65-F5344CB8AC3E}">
        <p14:creationId xmlns:p14="http://schemas.microsoft.com/office/powerpoint/2010/main" val="3834395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37222" y="646404"/>
            <a:ext cx="11684000" cy="2387600"/>
          </a:xfrm>
        </p:spPr>
        <p:txBody>
          <a:bodyPr>
            <a:normAutofit/>
          </a:bodyPr>
          <a:lstStyle/>
          <a:p>
            <a:pPr algn="ctr"/>
            <a:r>
              <a:rPr lang="en-US" b="1" dirty="0">
                <a:solidFill>
                  <a:schemeClr val="bg1">
                    <a:lumMod val="85000"/>
                  </a:schemeClr>
                </a:solidFill>
                <a:latin typeface="+mn-lt"/>
              </a:rPr>
              <a:t>SENTIMENT ANALYTICS ON AUTOMOTIVE SECTOR</a:t>
            </a:r>
          </a:p>
        </p:txBody>
      </p:sp>
      <p:sp>
        <p:nvSpPr>
          <p:cNvPr id="3" name="TextBox 2">
            <a:extLst>
              <a:ext uri="{FF2B5EF4-FFF2-40B4-BE49-F238E27FC236}">
                <a16:creationId xmlns:a16="http://schemas.microsoft.com/office/drawing/2014/main" id="{09E7D05D-A636-47EA-89FE-C18B15155F61}"/>
              </a:ext>
            </a:extLst>
          </p:cNvPr>
          <p:cNvSpPr txBox="1"/>
          <p:nvPr/>
        </p:nvSpPr>
        <p:spPr>
          <a:xfrm>
            <a:off x="2952094" y="2306816"/>
            <a:ext cx="6287812" cy="584775"/>
          </a:xfrm>
          <a:prstGeom prst="rect">
            <a:avLst/>
          </a:prstGeom>
          <a:noFill/>
        </p:spPr>
        <p:txBody>
          <a:bodyPr wrap="none" rtlCol="0">
            <a:spAutoFit/>
          </a:bodyPr>
          <a:lstStyle/>
          <a:p>
            <a:r>
              <a:rPr lang="en-US" sz="3200" dirty="0">
                <a:solidFill>
                  <a:schemeClr val="bg1">
                    <a:lumMod val="85000"/>
                  </a:schemeClr>
                </a:solidFill>
                <a:ea typeface="+mj-ea"/>
                <a:cs typeface="+mj-cs"/>
              </a:rPr>
              <a:t>IPBA CAPSTONE PROJECT – GROUP 1</a:t>
            </a:r>
          </a:p>
        </p:txBody>
      </p:sp>
      <p:grpSp>
        <p:nvGrpSpPr>
          <p:cNvPr id="5" name="Group 4">
            <a:extLst>
              <a:ext uri="{FF2B5EF4-FFF2-40B4-BE49-F238E27FC236}">
                <a16:creationId xmlns:a16="http://schemas.microsoft.com/office/drawing/2014/main" id="{7B557BAF-A0E2-494D-9476-F1E1D034D0AC}"/>
              </a:ext>
            </a:extLst>
          </p:cNvPr>
          <p:cNvGrpSpPr/>
          <p:nvPr/>
        </p:nvGrpSpPr>
        <p:grpSpPr>
          <a:xfrm>
            <a:off x="4909950" y="3456549"/>
            <a:ext cx="1655774" cy="712169"/>
            <a:chOff x="4684870" y="3634189"/>
            <a:chExt cx="1655774" cy="712169"/>
          </a:xfrm>
        </p:grpSpPr>
        <p:pic>
          <p:nvPicPr>
            <p:cNvPr id="19" name="Google Shape;95;p1">
              <a:extLst>
                <a:ext uri="{FF2B5EF4-FFF2-40B4-BE49-F238E27FC236}">
                  <a16:creationId xmlns:a16="http://schemas.microsoft.com/office/drawing/2014/main" id="{38521C4C-4A52-48FA-9565-659D81317E09}"/>
                </a:ext>
              </a:extLst>
            </p:cNvPr>
            <p:cNvPicPr preferRelativeResize="0"/>
            <p:nvPr/>
          </p:nvPicPr>
          <p:blipFill rotWithShape="1">
            <a:blip r:embed="rId2">
              <a:alphaModFix/>
            </a:blip>
            <a:srcRect t="14621" b="18613"/>
            <a:stretch/>
          </p:blipFill>
          <p:spPr>
            <a:xfrm>
              <a:off x="4684870" y="3634189"/>
              <a:ext cx="1655774" cy="380014"/>
            </a:xfrm>
            <a:prstGeom prst="rect">
              <a:avLst/>
            </a:prstGeom>
            <a:noFill/>
            <a:ln>
              <a:noFill/>
            </a:ln>
          </p:spPr>
        </p:pic>
        <p:sp>
          <p:nvSpPr>
            <p:cNvPr id="25" name="Google Shape;101;p1">
              <a:extLst>
                <a:ext uri="{FF2B5EF4-FFF2-40B4-BE49-F238E27FC236}">
                  <a16:creationId xmlns:a16="http://schemas.microsoft.com/office/drawing/2014/main" id="{474CAF74-9E2E-436F-A020-0F14E5A3C8FD}"/>
                </a:ext>
              </a:extLst>
            </p:cNvPr>
            <p:cNvSpPr txBox="1"/>
            <p:nvPr/>
          </p:nvSpPr>
          <p:spPr>
            <a:xfrm>
              <a:off x="4808878" y="3977026"/>
              <a:ext cx="14077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95879"/>
                  </a:solidFill>
                  <a:latin typeface="Calibri"/>
                  <a:ea typeface="Calibri"/>
                  <a:cs typeface="Calibri"/>
                  <a:sym typeface="Calibri"/>
                </a:rPr>
                <a:t>Rahul Anand</a:t>
              </a:r>
              <a:endParaRPr dirty="0"/>
            </a:p>
          </p:txBody>
        </p:sp>
      </p:grpSp>
      <p:grpSp>
        <p:nvGrpSpPr>
          <p:cNvPr id="6" name="Group 5">
            <a:extLst>
              <a:ext uri="{FF2B5EF4-FFF2-40B4-BE49-F238E27FC236}">
                <a16:creationId xmlns:a16="http://schemas.microsoft.com/office/drawing/2014/main" id="{35AFA44D-E2B2-4F16-8384-A8AD9A1ABA6B}"/>
              </a:ext>
            </a:extLst>
          </p:cNvPr>
          <p:cNvGrpSpPr/>
          <p:nvPr/>
        </p:nvGrpSpPr>
        <p:grpSpPr>
          <a:xfrm>
            <a:off x="9551980" y="3472717"/>
            <a:ext cx="2191659" cy="719195"/>
            <a:chOff x="9468090" y="3609022"/>
            <a:chExt cx="2191659" cy="719195"/>
          </a:xfrm>
        </p:grpSpPr>
        <p:pic>
          <p:nvPicPr>
            <p:cNvPr id="20" name="Google Shape;96;p1">
              <a:extLst>
                <a:ext uri="{FF2B5EF4-FFF2-40B4-BE49-F238E27FC236}">
                  <a16:creationId xmlns:a16="http://schemas.microsoft.com/office/drawing/2014/main" id="{59C55B94-8026-4EC4-B2C7-E79C1C55259E}"/>
                </a:ext>
              </a:extLst>
            </p:cNvPr>
            <p:cNvPicPr preferRelativeResize="0"/>
            <p:nvPr/>
          </p:nvPicPr>
          <p:blipFill rotWithShape="1">
            <a:blip r:embed="rId3">
              <a:alphaModFix/>
            </a:blip>
            <a:srcRect/>
            <a:stretch/>
          </p:blipFill>
          <p:spPr>
            <a:xfrm>
              <a:off x="9468090" y="3609022"/>
              <a:ext cx="2191659" cy="438332"/>
            </a:xfrm>
            <a:prstGeom prst="rect">
              <a:avLst/>
            </a:prstGeom>
            <a:noFill/>
            <a:ln>
              <a:noFill/>
            </a:ln>
          </p:spPr>
        </p:pic>
        <p:sp>
          <p:nvSpPr>
            <p:cNvPr id="26" name="Google Shape;102;p1">
              <a:extLst>
                <a:ext uri="{FF2B5EF4-FFF2-40B4-BE49-F238E27FC236}">
                  <a16:creationId xmlns:a16="http://schemas.microsoft.com/office/drawing/2014/main" id="{DFBB52BE-02F6-4B89-9A91-B9680BDE2D7D}"/>
                </a:ext>
              </a:extLst>
            </p:cNvPr>
            <p:cNvSpPr txBox="1"/>
            <p:nvPr/>
          </p:nvSpPr>
          <p:spPr>
            <a:xfrm>
              <a:off x="9679093" y="3958885"/>
              <a:ext cx="17696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none" dirty="0">
                  <a:solidFill>
                    <a:srgbClr val="095879"/>
                  </a:solidFill>
                  <a:latin typeface="Calibri"/>
                  <a:ea typeface="Calibri"/>
                  <a:cs typeface="Calibri"/>
                  <a:sym typeface="Calibri"/>
                </a:rPr>
                <a:t>Thoram Srikanth</a:t>
              </a:r>
              <a:endParaRPr dirty="0"/>
            </a:p>
          </p:txBody>
        </p:sp>
      </p:grpSp>
      <p:grpSp>
        <p:nvGrpSpPr>
          <p:cNvPr id="7" name="Group 6">
            <a:extLst>
              <a:ext uri="{FF2B5EF4-FFF2-40B4-BE49-F238E27FC236}">
                <a16:creationId xmlns:a16="http://schemas.microsoft.com/office/drawing/2014/main" id="{ABF74999-045D-4273-9C7E-F3D87D154516}"/>
              </a:ext>
            </a:extLst>
          </p:cNvPr>
          <p:cNvGrpSpPr/>
          <p:nvPr/>
        </p:nvGrpSpPr>
        <p:grpSpPr>
          <a:xfrm>
            <a:off x="7331026" y="4381739"/>
            <a:ext cx="1712969" cy="697212"/>
            <a:chOff x="7221969" y="4423684"/>
            <a:chExt cx="1712969" cy="697212"/>
          </a:xfrm>
        </p:grpSpPr>
        <p:pic>
          <p:nvPicPr>
            <p:cNvPr id="21" name="Google Shape;97;p1">
              <a:extLst>
                <a:ext uri="{FF2B5EF4-FFF2-40B4-BE49-F238E27FC236}">
                  <a16:creationId xmlns:a16="http://schemas.microsoft.com/office/drawing/2014/main" id="{41E11B4F-35D0-49A8-BFA4-CD6DA75497DC}"/>
                </a:ext>
              </a:extLst>
            </p:cNvPr>
            <p:cNvPicPr preferRelativeResize="0"/>
            <p:nvPr/>
          </p:nvPicPr>
          <p:blipFill rotWithShape="1">
            <a:blip r:embed="rId4">
              <a:alphaModFix/>
            </a:blip>
            <a:srcRect/>
            <a:stretch/>
          </p:blipFill>
          <p:spPr>
            <a:xfrm>
              <a:off x="7571587" y="4423684"/>
              <a:ext cx="1013733" cy="327880"/>
            </a:xfrm>
            <a:prstGeom prst="rect">
              <a:avLst/>
            </a:prstGeom>
            <a:noFill/>
            <a:ln>
              <a:noFill/>
            </a:ln>
          </p:spPr>
        </p:pic>
        <p:sp>
          <p:nvSpPr>
            <p:cNvPr id="27" name="Google Shape;103;p1">
              <a:extLst>
                <a:ext uri="{FF2B5EF4-FFF2-40B4-BE49-F238E27FC236}">
                  <a16:creationId xmlns:a16="http://schemas.microsoft.com/office/drawing/2014/main" id="{6FD44438-3D3F-4171-ABE5-1F1F05CDE4F3}"/>
                </a:ext>
              </a:extLst>
            </p:cNvPr>
            <p:cNvSpPr txBox="1"/>
            <p:nvPr/>
          </p:nvSpPr>
          <p:spPr>
            <a:xfrm>
              <a:off x="7221969" y="4751564"/>
              <a:ext cx="17129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none" dirty="0">
                  <a:solidFill>
                    <a:srgbClr val="095879"/>
                  </a:solidFill>
                  <a:latin typeface="Calibri"/>
                  <a:ea typeface="Calibri"/>
                  <a:cs typeface="Calibri"/>
                  <a:sym typeface="Calibri"/>
                </a:rPr>
                <a:t>Archana Kumari</a:t>
              </a:r>
              <a:endParaRPr dirty="0"/>
            </a:p>
          </p:txBody>
        </p:sp>
      </p:grpSp>
      <p:grpSp>
        <p:nvGrpSpPr>
          <p:cNvPr id="33" name="Group 32">
            <a:extLst>
              <a:ext uri="{FF2B5EF4-FFF2-40B4-BE49-F238E27FC236}">
                <a16:creationId xmlns:a16="http://schemas.microsoft.com/office/drawing/2014/main" id="{BD074987-6643-4757-91B4-D69B6C5FB79F}"/>
              </a:ext>
            </a:extLst>
          </p:cNvPr>
          <p:cNvGrpSpPr/>
          <p:nvPr/>
        </p:nvGrpSpPr>
        <p:grpSpPr>
          <a:xfrm>
            <a:off x="9372823" y="5899556"/>
            <a:ext cx="2549971" cy="650154"/>
            <a:chOff x="9437897" y="5918838"/>
            <a:chExt cx="2549971" cy="650154"/>
          </a:xfrm>
        </p:grpSpPr>
        <p:pic>
          <p:nvPicPr>
            <p:cNvPr id="22" name="Google Shape;98;p1">
              <a:extLst>
                <a:ext uri="{FF2B5EF4-FFF2-40B4-BE49-F238E27FC236}">
                  <a16:creationId xmlns:a16="http://schemas.microsoft.com/office/drawing/2014/main" id="{0ACEA7A8-628E-4736-B5E3-E719333D0CE1}"/>
                </a:ext>
              </a:extLst>
            </p:cNvPr>
            <p:cNvPicPr preferRelativeResize="0"/>
            <p:nvPr/>
          </p:nvPicPr>
          <p:blipFill rotWithShape="1">
            <a:blip r:embed="rId5">
              <a:alphaModFix/>
            </a:blip>
            <a:srcRect/>
            <a:stretch/>
          </p:blipFill>
          <p:spPr>
            <a:xfrm>
              <a:off x="9900273" y="5918838"/>
              <a:ext cx="1625219" cy="255995"/>
            </a:xfrm>
            <a:prstGeom prst="rect">
              <a:avLst/>
            </a:prstGeom>
            <a:noFill/>
            <a:ln>
              <a:noFill/>
            </a:ln>
          </p:spPr>
        </p:pic>
        <p:sp>
          <p:nvSpPr>
            <p:cNvPr id="28" name="Google Shape;104;p1">
              <a:extLst>
                <a:ext uri="{FF2B5EF4-FFF2-40B4-BE49-F238E27FC236}">
                  <a16:creationId xmlns:a16="http://schemas.microsoft.com/office/drawing/2014/main" id="{80163324-3D5C-4E96-BECD-09429B3C7EE7}"/>
                </a:ext>
              </a:extLst>
            </p:cNvPr>
            <p:cNvSpPr txBox="1"/>
            <p:nvPr/>
          </p:nvSpPr>
          <p:spPr>
            <a:xfrm>
              <a:off x="9437897" y="6199701"/>
              <a:ext cx="2549971"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none" dirty="0">
                  <a:solidFill>
                    <a:srgbClr val="095879"/>
                  </a:solidFill>
                  <a:latin typeface="Calibri"/>
                  <a:ea typeface="Calibri"/>
                  <a:cs typeface="Calibri"/>
                  <a:sym typeface="Calibri"/>
                </a:rPr>
                <a:t>Dalavendra Pratap Singh</a:t>
              </a:r>
              <a:endParaRPr dirty="0"/>
            </a:p>
          </p:txBody>
        </p:sp>
      </p:grpSp>
      <p:grpSp>
        <p:nvGrpSpPr>
          <p:cNvPr id="31" name="Group 30">
            <a:extLst>
              <a:ext uri="{FF2B5EF4-FFF2-40B4-BE49-F238E27FC236}">
                <a16:creationId xmlns:a16="http://schemas.microsoft.com/office/drawing/2014/main" id="{417A166C-CD21-493A-B194-B36787CF60FA}"/>
              </a:ext>
            </a:extLst>
          </p:cNvPr>
          <p:cNvGrpSpPr/>
          <p:nvPr/>
        </p:nvGrpSpPr>
        <p:grpSpPr>
          <a:xfrm>
            <a:off x="5033958" y="5899556"/>
            <a:ext cx="1523879" cy="644609"/>
            <a:chOff x="5033958" y="5899556"/>
            <a:chExt cx="1523879" cy="644609"/>
          </a:xfrm>
        </p:grpSpPr>
        <p:pic>
          <p:nvPicPr>
            <p:cNvPr id="23" name="Google Shape;99;p1">
              <a:extLst>
                <a:ext uri="{FF2B5EF4-FFF2-40B4-BE49-F238E27FC236}">
                  <a16:creationId xmlns:a16="http://schemas.microsoft.com/office/drawing/2014/main" id="{D4A943B4-CABF-46BC-BF24-CAD56A105E3B}"/>
                </a:ext>
              </a:extLst>
            </p:cNvPr>
            <p:cNvPicPr preferRelativeResize="0"/>
            <p:nvPr/>
          </p:nvPicPr>
          <p:blipFill rotWithShape="1">
            <a:blip r:embed="rId6">
              <a:alphaModFix/>
            </a:blip>
            <a:srcRect l="9371" t="37829" r="9569" b="36973"/>
            <a:stretch/>
          </p:blipFill>
          <p:spPr>
            <a:xfrm>
              <a:off x="5154800" y="5899556"/>
              <a:ext cx="1282195" cy="265727"/>
            </a:xfrm>
            <a:prstGeom prst="rect">
              <a:avLst/>
            </a:prstGeom>
            <a:noFill/>
            <a:ln>
              <a:noFill/>
            </a:ln>
          </p:spPr>
        </p:pic>
        <p:sp>
          <p:nvSpPr>
            <p:cNvPr id="29" name="Google Shape;105;p1">
              <a:extLst>
                <a:ext uri="{FF2B5EF4-FFF2-40B4-BE49-F238E27FC236}">
                  <a16:creationId xmlns:a16="http://schemas.microsoft.com/office/drawing/2014/main" id="{72364833-171F-407D-8FA9-AA66A2C6F639}"/>
                </a:ext>
              </a:extLst>
            </p:cNvPr>
            <p:cNvSpPr txBox="1"/>
            <p:nvPr/>
          </p:nvSpPr>
          <p:spPr>
            <a:xfrm>
              <a:off x="5033958" y="6174833"/>
              <a:ext cx="15238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none" dirty="0">
                  <a:solidFill>
                    <a:srgbClr val="095879"/>
                  </a:solidFill>
                  <a:latin typeface="Calibri"/>
                  <a:ea typeface="Calibri"/>
                  <a:cs typeface="Calibri"/>
                  <a:sym typeface="Calibri"/>
                </a:rPr>
                <a:t>Dinesh Kumar</a:t>
              </a:r>
              <a:endParaRPr dirty="0"/>
            </a:p>
          </p:txBody>
        </p:sp>
      </p:grpSp>
      <p:grpSp>
        <p:nvGrpSpPr>
          <p:cNvPr id="32" name="Group 31">
            <a:extLst>
              <a:ext uri="{FF2B5EF4-FFF2-40B4-BE49-F238E27FC236}">
                <a16:creationId xmlns:a16="http://schemas.microsoft.com/office/drawing/2014/main" id="{D4ADA623-7DBC-4C8A-9117-08C07603D0C7}"/>
              </a:ext>
            </a:extLst>
          </p:cNvPr>
          <p:cNvGrpSpPr/>
          <p:nvPr/>
        </p:nvGrpSpPr>
        <p:grpSpPr>
          <a:xfrm>
            <a:off x="7388221" y="5187422"/>
            <a:ext cx="1655774" cy="681082"/>
            <a:chOff x="7279164" y="5237756"/>
            <a:chExt cx="1655774" cy="681082"/>
          </a:xfrm>
        </p:grpSpPr>
        <p:pic>
          <p:nvPicPr>
            <p:cNvPr id="24" name="Google Shape;100;p1">
              <a:extLst>
                <a:ext uri="{FF2B5EF4-FFF2-40B4-BE49-F238E27FC236}">
                  <a16:creationId xmlns:a16="http://schemas.microsoft.com/office/drawing/2014/main" id="{7A74030C-42D8-4367-8D9C-2C8F7CF1458C}"/>
                </a:ext>
              </a:extLst>
            </p:cNvPr>
            <p:cNvPicPr preferRelativeResize="0"/>
            <p:nvPr/>
          </p:nvPicPr>
          <p:blipFill rotWithShape="1">
            <a:blip r:embed="rId7">
              <a:alphaModFix/>
            </a:blip>
            <a:srcRect/>
            <a:stretch/>
          </p:blipFill>
          <p:spPr>
            <a:xfrm>
              <a:off x="7279164" y="5237756"/>
              <a:ext cx="1655774" cy="356595"/>
            </a:xfrm>
            <a:prstGeom prst="rect">
              <a:avLst/>
            </a:prstGeom>
            <a:noFill/>
            <a:ln>
              <a:noFill/>
            </a:ln>
          </p:spPr>
        </p:pic>
        <p:sp>
          <p:nvSpPr>
            <p:cNvPr id="30" name="Google Shape;106;p1">
              <a:extLst>
                <a:ext uri="{FF2B5EF4-FFF2-40B4-BE49-F238E27FC236}">
                  <a16:creationId xmlns:a16="http://schemas.microsoft.com/office/drawing/2014/main" id="{A9D178A4-6368-4F67-A1B7-45685F03FC9E}"/>
                </a:ext>
              </a:extLst>
            </p:cNvPr>
            <p:cNvSpPr txBox="1"/>
            <p:nvPr/>
          </p:nvSpPr>
          <p:spPr>
            <a:xfrm>
              <a:off x="7279164" y="5549506"/>
              <a:ext cx="165577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none" dirty="0">
                  <a:solidFill>
                    <a:srgbClr val="095879"/>
                  </a:solidFill>
                  <a:latin typeface="Calibri"/>
                  <a:ea typeface="Calibri"/>
                  <a:cs typeface="Calibri"/>
                  <a:sym typeface="Calibri"/>
                </a:rPr>
                <a:t>Rahul Sivarajan</a:t>
              </a:r>
              <a:endParaRPr dirty="0"/>
            </a:p>
          </p:txBody>
        </p:sp>
      </p:grpSp>
    </p:spTree>
    <p:extLst>
      <p:ext uri="{BB962C8B-B14F-4D97-AF65-F5344CB8AC3E}">
        <p14:creationId xmlns:p14="http://schemas.microsoft.com/office/powerpoint/2010/main" val="958518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Royal Enfield – Twitter Analysis (1)</a:t>
            </a:r>
          </a:p>
        </p:txBody>
      </p:sp>
      <p:pic>
        <p:nvPicPr>
          <p:cNvPr id="32" name="Picture 31">
            <a:extLst>
              <a:ext uri="{FF2B5EF4-FFF2-40B4-BE49-F238E27FC236}">
                <a16:creationId xmlns:a16="http://schemas.microsoft.com/office/drawing/2014/main" id="{161E5FDD-22DB-4728-8868-E6E441632981}"/>
              </a:ext>
            </a:extLst>
          </p:cNvPr>
          <p:cNvPicPr>
            <a:picLocks noChangeAspect="1"/>
          </p:cNvPicPr>
          <p:nvPr/>
        </p:nvPicPr>
        <p:blipFill>
          <a:blip r:embed="rId3"/>
          <a:stretch>
            <a:fillRect/>
          </a:stretch>
        </p:blipFill>
        <p:spPr>
          <a:xfrm>
            <a:off x="1267762" y="878938"/>
            <a:ext cx="4313974" cy="2164374"/>
          </a:xfrm>
          <a:prstGeom prst="rect">
            <a:avLst/>
          </a:prstGeom>
        </p:spPr>
      </p:pic>
      <p:pic>
        <p:nvPicPr>
          <p:cNvPr id="61" name="Picture 4">
            <a:extLst>
              <a:ext uri="{FF2B5EF4-FFF2-40B4-BE49-F238E27FC236}">
                <a16:creationId xmlns:a16="http://schemas.microsoft.com/office/drawing/2014/main" id="{06C10313-390A-4435-AA46-2E88485C62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323" b="4826"/>
          <a:stretch/>
        </p:blipFill>
        <p:spPr bwMode="auto">
          <a:xfrm>
            <a:off x="9224609" y="904176"/>
            <a:ext cx="2676572" cy="209285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a:extLst>
              <a:ext uri="{FF2B5EF4-FFF2-40B4-BE49-F238E27FC236}">
                <a16:creationId xmlns:a16="http://schemas.microsoft.com/office/drawing/2014/main" id="{474ADA84-7563-4760-AC97-103F8B0F1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152" b="4826"/>
          <a:stretch/>
        </p:blipFill>
        <p:spPr bwMode="auto">
          <a:xfrm>
            <a:off x="6476301" y="904177"/>
            <a:ext cx="2681302" cy="20885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3" name="Table 10">
            <a:extLst>
              <a:ext uri="{FF2B5EF4-FFF2-40B4-BE49-F238E27FC236}">
                <a16:creationId xmlns:a16="http://schemas.microsoft.com/office/drawing/2014/main" id="{320E07E9-78B9-4552-82C0-980135CAE1D8}"/>
              </a:ext>
            </a:extLst>
          </p:cNvPr>
          <p:cNvGraphicFramePr>
            <a:graphicFrameLocks noGrp="1"/>
          </p:cNvGraphicFramePr>
          <p:nvPr>
            <p:extLst>
              <p:ext uri="{D42A27DB-BD31-4B8C-83A1-F6EECF244321}">
                <p14:modId xmlns:p14="http://schemas.microsoft.com/office/powerpoint/2010/main" val="1543709109"/>
              </p:ext>
            </p:extLst>
          </p:nvPr>
        </p:nvGraphicFramePr>
        <p:xfrm>
          <a:off x="7349506" y="3302392"/>
          <a:ext cx="3833769" cy="1835028"/>
        </p:xfrm>
        <a:graphic>
          <a:graphicData uri="http://schemas.openxmlformats.org/drawingml/2006/table">
            <a:tbl>
              <a:tblPr firstRow="1" bandRow="1">
                <a:tableStyleId>{5A111915-BE36-4E01-A7E5-04B1672EAD32}</a:tableStyleId>
              </a:tblPr>
              <a:tblGrid>
                <a:gridCol w="1963024">
                  <a:extLst>
                    <a:ext uri="{9D8B030D-6E8A-4147-A177-3AD203B41FA5}">
                      <a16:colId xmlns:a16="http://schemas.microsoft.com/office/drawing/2014/main" val="4188949846"/>
                    </a:ext>
                  </a:extLst>
                </a:gridCol>
                <a:gridCol w="1870745">
                  <a:extLst>
                    <a:ext uri="{9D8B030D-6E8A-4147-A177-3AD203B41FA5}">
                      <a16:colId xmlns:a16="http://schemas.microsoft.com/office/drawing/2014/main" val="1835569131"/>
                    </a:ext>
                  </a:extLst>
                </a:gridCol>
              </a:tblGrid>
              <a:tr h="370840">
                <a:tc gridSpan="2">
                  <a:txBody>
                    <a:bodyPr/>
                    <a:lstStyle/>
                    <a:p>
                      <a:pPr algn="ctr"/>
                      <a:r>
                        <a:rPr lang="en-US" sz="1100" dirty="0">
                          <a:solidFill>
                            <a:schemeClr val="bg1"/>
                          </a:solidFill>
                        </a:rPr>
                        <a:t>Bigram and Trigram analysis (Tweets and YouTube comments)</a:t>
                      </a:r>
                    </a:p>
                    <a:p>
                      <a:pPr algn="ctr"/>
                      <a:r>
                        <a:rPr lang="en-US" sz="1100" dirty="0">
                          <a:solidFill>
                            <a:schemeClr val="bg1"/>
                          </a:solidFill>
                        </a:rPr>
                        <a:t>Top 3 discussions</a:t>
                      </a:r>
                    </a:p>
                  </a:txBody>
                  <a:tcPr>
                    <a:solidFill>
                      <a:srgbClr val="095879"/>
                    </a:solidFill>
                  </a:tcPr>
                </a:tc>
                <a:tc hMerge="1">
                  <a:txBody>
                    <a:bodyPr/>
                    <a:lstStyle/>
                    <a:p>
                      <a:pPr algn="ctr"/>
                      <a:endParaRPr lang="en-US" sz="1400" dirty="0">
                        <a:solidFill>
                          <a:schemeClr val="bg1"/>
                        </a:solidFill>
                      </a:endParaRPr>
                    </a:p>
                  </a:txBody>
                  <a:tcPr>
                    <a:solidFill>
                      <a:srgbClr val="095879"/>
                    </a:solidFill>
                  </a:tcPr>
                </a:tc>
                <a:extLst>
                  <a:ext uri="{0D108BD9-81ED-4DB2-BD59-A6C34878D82A}">
                    <a16:rowId xmlns:a16="http://schemas.microsoft.com/office/drawing/2014/main" val="2598257886"/>
                  </a:ext>
                </a:extLst>
              </a:tr>
              <a:tr h="259800">
                <a:tc>
                  <a:txBody>
                    <a:bodyPr/>
                    <a:lstStyle/>
                    <a:p>
                      <a:pPr algn="ctr"/>
                      <a:r>
                        <a:rPr lang="en-US" sz="1100" b="1" dirty="0">
                          <a:solidFill>
                            <a:schemeClr val="bg1"/>
                          </a:solidFill>
                        </a:rPr>
                        <a:t>Positive</a:t>
                      </a:r>
                    </a:p>
                  </a:txBody>
                  <a:tcPr>
                    <a:lnR w="12700" cap="flat" cmpd="sng" algn="ctr">
                      <a:solidFill>
                        <a:srgbClr val="095879"/>
                      </a:solidFill>
                      <a:prstDash val="solid"/>
                      <a:round/>
                      <a:headEnd type="none" w="med" len="med"/>
                      <a:tailEnd type="none" w="med" len="med"/>
                    </a:lnR>
                    <a:solidFill>
                      <a:srgbClr val="095879"/>
                    </a:solidFill>
                  </a:tcPr>
                </a:tc>
                <a:tc>
                  <a:txBody>
                    <a:bodyPr/>
                    <a:lstStyle/>
                    <a:p>
                      <a:pPr algn="ctr"/>
                      <a:r>
                        <a:rPr lang="en-US" sz="1100" b="1" dirty="0">
                          <a:solidFill>
                            <a:schemeClr val="bg1"/>
                          </a:solidFill>
                        </a:rPr>
                        <a:t>Negative</a:t>
                      </a:r>
                    </a:p>
                  </a:txBody>
                  <a:tcPr>
                    <a:lnL w="12700" cap="flat" cmpd="sng" algn="ctr">
                      <a:solidFill>
                        <a:srgbClr val="095879"/>
                      </a:solidFill>
                      <a:prstDash val="solid"/>
                      <a:round/>
                      <a:headEnd type="none" w="med" len="med"/>
                      <a:tailEnd type="none" w="med" len="med"/>
                    </a:lnL>
                    <a:solidFill>
                      <a:srgbClr val="095879"/>
                    </a:solidFill>
                  </a:tcPr>
                </a:tc>
                <a:extLst>
                  <a:ext uri="{0D108BD9-81ED-4DB2-BD59-A6C34878D82A}">
                    <a16:rowId xmlns:a16="http://schemas.microsoft.com/office/drawing/2014/main" val="2208728960"/>
                  </a:ext>
                </a:extLst>
              </a:tr>
              <a:tr h="272698">
                <a:tc>
                  <a:txBody>
                    <a:bodyPr/>
                    <a:lstStyle/>
                    <a:p>
                      <a:pPr algn="ctr"/>
                      <a:r>
                        <a:rPr lang="en-US" sz="1100" dirty="0"/>
                        <a:t>Looking forward to buy</a:t>
                      </a:r>
                    </a:p>
                  </a:txBody>
                  <a:tcPr anchor="ctr">
                    <a:lnR w="12700" cap="flat" cmpd="sng" algn="ctr">
                      <a:solidFill>
                        <a:srgbClr val="095879"/>
                      </a:solidFill>
                      <a:prstDash val="solid"/>
                      <a:round/>
                      <a:headEnd type="none" w="med" len="med"/>
                      <a:tailEnd type="none" w="med" len="med"/>
                    </a:lnR>
                    <a:lnB w="12700" cap="flat" cmpd="sng" algn="ctr">
                      <a:solidFill>
                        <a:srgbClr val="095879"/>
                      </a:solidFill>
                      <a:prstDash val="solid"/>
                      <a:round/>
                      <a:headEnd type="none" w="med" len="med"/>
                      <a:tailEnd type="none" w="med" len="med"/>
                    </a:lnB>
                  </a:tcPr>
                </a:tc>
                <a:tc>
                  <a:txBody>
                    <a:bodyPr/>
                    <a:lstStyle/>
                    <a:p>
                      <a:pPr algn="ctr"/>
                      <a:r>
                        <a:rPr lang="en-US" sz="1100" dirty="0"/>
                        <a:t>Customer service</a:t>
                      </a:r>
                    </a:p>
                    <a:p>
                      <a:pPr algn="ctr"/>
                      <a:r>
                        <a:rPr lang="en-US" sz="1100" dirty="0"/>
                        <a:t>Service center</a:t>
                      </a:r>
                    </a:p>
                  </a:txBody>
                  <a:tcPr anchor="ctr">
                    <a:lnL w="12700" cap="flat" cmpd="sng" algn="ctr">
                      <a:solidFill>
                        <a:srgbClr val="095879"/>
                      </a:solidFill>
                      <a:prstDash val="solid"/>
                      <a:round/>
                      <a:headEnd type="none" w="med" len="med"/>
                      <a:tailEnd type="none" w="med" len="med"/>
                    </a:lnL>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843405696"/>
                  </a:ext>
                </a:extLst>
              </a:tr>
              <a:tr h="295068">
                <a:tc>
                  <a:txBody>
                    <a:bodyPr/>
                    <a:lstStyle/>
                    <a:p>
                      <a:pPr algn="ctr"/>
                      <a:r>
                        <a:rPr lang="en-US" sz="1100" dirty="0"/>
                        <a:t>Next adventure/trip</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tc>
                  <a:txBody>
                    <a:bodyPr/>
                    <a:lstStyle/>
                    <a:p>
                      <a:pPr algn="ctr"/>
                      <a:r>
                        <a:rPr lang="en-US" sz="1100" dirty="0"/>
                        <a:t>Kill switch</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3204543425"/>
                  </a:ext>
                </a:extLst>
              </a:tr>
              <a:tr h="278884">
                <a:tc>
                  <a:txBody>
                    <a:bodyPr/>
                    <a:lstStyle/>
                    <a:p>
                      <a:pPr algn="ctr"/>
                      <a:r>
                        <a:rPr lang="en-US" sz="1100" dirty="0"/>
                        <a:t>Keep up the good work</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tcPr>
                </a:tc>
                <a:tc>
                  <a:txBody>
                    <a:bodyPr/>
                    <a:lstStyle/>
                    <a:p>
                      <a:pPr algn="ctr"/>
                      <a:r>
                        <a:rPr lang="en-US" sz="1100" dirty="0"/>
                        <a:t>Big scam; fuel gauge; </a:t>
                      </a:r>
                    </a:p>
                    <a:p>
                      <a:pPr algn="ctr"/>
                      <a:r>
                        <a:rPr lang="en-US" sz="1100" dirty="0"/>
                        <a:t>exhaust sound</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tcPr>
                </a:tc>
                <a:extLst>
                  <a:ext uri="{0D108BD9-81ED-4DB2-BD59-A6C34878D82A}">
                    <a16:rowId xmlns:a16="http://schemas.microsoft.com/office/drawing/2014/main" val="3926824784"/>
                  </a:ext>
                </a:extLst>
              </a:tr>
            </a:tbl>
          </a:graphicData>
        </a:graphic>
      </p:graphicFrame>
      <p:grpSp>
        <p:nvGrpSpPr>
          <p:cNvPr id="13" name="Group 12">
            <a:extLst>
              <a:ext uri="{FF2B5EF4-FFF2-40B4-BE49-F238E27FC236}">
                <a16:creationId xmlns:a16="http://schemas.microsoft.com/office/drawing/2014/main" id="{DBE87BDC-F91E-4A25-9459-125098498148}"/>
              </a:ext>
            </a:extLst>
          </p:cNvPr>
          <p:cNvGrpSpPr/>
          <p:nvPr/>
        </p:nvGrpSpPr>
        <p:grpSpPr>
          <a:xfrm>
            <a:off x="168294" y="5235523"/>
            <a:ext cx="11915250" cy="546632"/>
            <a:chOff x="168294" y="5235523"/>
            <a:chExt cx="11915250" cy="546632"/>
          </a:xfrm>
        </p:grpSpPr>
        <p:cxnSp>
          <p:nvCxnSpPr>
            <p:cNvPr id="14" name="Straight Connector 13">
              <a:extLst>
                <a:ext uri="{FF2B5EF4-FFF2-40B4-BE49-F238E27FC236}">
                  <a16:creationId xmlns:a16="http://schemas.microsoft.com/office/drawing/2014/main" id="{62591A75-D0C2-429E-AB76-CC7D4550C3FD}"/>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57D245A-FAB5-4C17-9E45-B705C8ACD189}"/>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33" name="TextBox 32">
            <a:extLst>
              <a:ext uri="{FF2B5EF4-FFF2-40B4-BE49-F238E27FC236}">
                <a16:creationId xmlns:a16="http://schemas.microsoft.com/office/drawing/2014/main" id="{EF7B53FF-92C3-41D7-858E-332F1B2C5663}"/>
              </a:ext>
            </a:extLst>
          </p:cNvPr>
          <p:cNvSpPr txBox="1"/>
          <p:nvPr/>
        </p:nvSpPr>
        <p:spPr>
          <a:xfrm>
            <a:off x="411061" y="5627921"/>
            <a:ext cx="11400637" cy="1384995"/>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Twitter activity related to Royal Enfield decreased at the onset of COVID, but bounced back to its pre-COVID level in the month of August.</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Launch of Royal Enfield Meteor on Nov 6,2020 triggered an overwhelmingly positive response on Twitter. It is important to segregate tweets that are not exclusively related to Royal Enfield from others.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While some customers who bought a Royal Enfield model expressed satis</a:t>
            </a:r>
            <a:r>
              <a:rPr lang="en-IN" sz="1200" i="1" dirty="0">
                <a:solidFill>
                  <a:schemeClr val="dk1"/>
                </a:solidFill>
                <a:latin typeface="Calibri"/>
                <a:ea typeface="Calibri"/>
                <a:cs typeface="Calibri"/>
                <a:sym typeface="Calibri"/>
              </a:rPr>
              <a:t>faction with their purchase, others have expressed great displeasure with regards to the customer service and treatment at service centres.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Overall, the twitter se</a:t>
            </a:r>
            <a:r>
              <a:rPr lang="en-IN" sz="1200" i="1" dirty="0">
                <a:solidFill>
                  <a:schemeClr val="dk1"/>
                </a:solidFill>
                <a:latin typeface="Calibri"/>
                <a:ea typeface="Calibri"/>
                <a:cs typeface="Calibri"/>
                <a:sym typeface="Calibri"/>
              </a:rPr>
              <a:t>ntiment of Royal Enfield has remained positive and did not change by a significant amount due to COVID.</a:t>
            </a:r>
            <a:endParaRPr lang="en-IN" sz="1200" b="0" i="1" u="none" strike="noStrike" cap="none" dirty="0">
              <a:solidFill>
                <a:schemeClr val="dk1"/>
              </a:solidFill>
              <a:latin typeface="Calibri"/>
              <a:ea typeface="Calibri"/>
              <a:cs typeface="Calibri"/>
              <a:sym typeface="Calibri"/>
            </a:endParaRPr>
          </a:p>
          <a:p>
            <a:pPr marL="576000" marR="0" lvl="0" indent="-432000" algn="l" rtl="0">
              <a:spcBef>
                <a:spcPts val="0"/>
              </a:spcBef>
              <a:spcAft>
                <a:spcPts val="0"/>
              </a:spcAft>
              <a:buClr>
                <a:schemeClr val="dk1"/>
              </a:buClr>
              <a:buSzPts val="1960"/>
              <a:buFont typeface="Calibri"/>
              <a:buChar char="•"/>
            </a:pPr>
            <a:endParaRPr lang="en-IN" sz="1200" dirty="0"/>
          </a:p>
        </p:txBody>
      </p:sp>
      <p:pic>
        <p:nvPicPr>
          <p:cNvPr id="24" name="Picture 23">
            <a:extLst>
              <a:ext uri="{FF2B5EF4-FFF2-40B4-BE49-F238E27FC236}">
                <a16:creationId xmlns:a16="http://schemas.microsoft.com/office/drawing/2014/main" id="{F4B58E79-AA20-4A13-B6B8-2DAFE26D20E9}"/>
              </a:ext>
            </a:extLst>
          </p:cNvPr>
          <p:cNvPicPr>
            <a:picLocks noChangeAspect="1"/>
          </p:cNvPicPr>
          <p:nvPr/>
        </p:nvPicPr>
        <p:blipFill>
          <a:blip r:embed="rId5"/>
          <a:stretch>
            <a:fillRect/>
          </a:stretch>
        </p:blipFill>
        <p:spPr>
          <a:xfrm>
            <a:off x="379728" y="3150737"/>
            <a:ext cx="6056486" cy="2164373"/>
          </a:xfrm>
          <a:prstGeom prst="rect">
            <a:avLst/>
          </a:prstGeom>
        </p:spPr>
      </p:pic>
    </p:spTree>
    <p:extLst>
      <p:ext uri="{BB962C8B-B14F-4D97-AF65-F5344CB8AC3E}">
        <p14:creationId xmlns:p14="http://schemas.microsoft.com/office/powerpoint/2010/main" val="17909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952216D-A06D-42D1-A00D-0813ED4791CB}"/>
              </a:ext>
            </a:extLst>
          </p:cNvPr>
          <p:cNvPicPr>
            <a:picLocks noChangeAspect="1"/>
          </p:cNvPicPr>
          <p:nvPr/>
        </p:nvPicPr>
        <p:blipFill>
          <a:blip r:embed="rId3"/>
          <a:stretch>
            <a:fillRect/>
          </a:stretch>
        </p:blipFill>
        <p:spPr>
          <a:xfrm>
            <a:off x="1763729" y="913238"/>
            <a:ext cx="4195342" cy="1888547"/>
          </a:xfrm>
          <a:prstGeom prst="rect">
            <a:avLst/>
          </a:prstGeom>
          <a:ln>
            <a:noFill/>
          </a:ln>
        </p:spPr>
      </p:pic>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Royal Enfield – Twitter Analysis (2)</a:t>
            </a:r>
          </a:p>
        </p:txBody>
      </p:sp>
      <p:graphicFrame>
        <p:nvGraphicFramePr>
          <p:cNvPr id="20" name="Table 10">
            <a:extLst>
              <a:ext uri="{FF2B5EF4-FFF2-40B4-BE49-F238E27FC236}">
                <a16:creationId xmlns:a16="http://schemas.microsoft.com/office/drawing/2014/main" id="{E40B29CD-8F35-4756-940D-0D17FEA850E6}"/>
              </a:ext>
            </a:extLst>
          </p:cNvPr>
          <p:cNvGraphicFramePr>
            <a:graphicFrameLocks noGrp="1"/>
          </p:cNvGraphicFramePr>
          <p:nvPr>
            <p:extLst>
              <p:ext uri="{D42A27DB-BD31-4B8C-83A1-F6EECF244321}">
                <p14:modId xmlns:p14="http://schemas.microsoft.com/office/powerpoint/2010/main" val="1277572572"/>
              </p:ext>
            </p:extLst>
          </p:nvPr>
        </p:nvGraphicFramePr>
        <p:xfrm>
          <a:off x="380299" y="919793"/>
          <a:ext cx="1383429" cy="1488352"/>
        </p:xfrm>
        <a:graphic>
          <a:graphicData uri="http://schemas.openxmlformats.org/drawingml/2006/table">
            <a:tbl>
              <a:tblPr firstRow="1" bandRow="1">
                <a:tableStyleId>{5A111915-BE36-4E01-A7E5-04B1672EAD32}</a:tableStyleId>
              </a:tblPr>
              <a:tblGrid>
                <a:gridCol w="1383429">
                  <a:extLst>
                    <a:ext uri="{9D8B030D-6E8A-4147-A177-3AD203B41FA5}">
                      <a16:colId xmlns:a16="http://schemas.microsoft.com/office/drawing/2014/main" val="4188949846"/>
                    </a:ext>
                  </a:extLst>
                </a:gridCol>
              </a:tblGrid>
              <a:tr h="370840">
                <a:tc>
                  <a:txBody>
                    <a:bodyPr/>
                    <a:lstStyle/>
                    <a:p>
                      <a:pPr algn="ctr"/>
                      <a:r>
                        <a:rPr lang="en-US" sz="1200" dirty="0">
                          <a:solidFill>
                            <a:schemeClr val="bg1"/>
                          </a:solidFill>
                        </a:rPr>
                        <a:t>Top 3</a:t>
                      </a:r>
                    </a:p>
                    <a:p>
                      <a:pPr algn="ctr"/>
                      <a:r>
                        <a:rPr lang="en-US" sz="1200" dirty="0">
                          <a:solidFill>
                            <a:schemeClr val="bg1"/>
                          </a:solidFill>
                        </a:rPr>
                        <a:t>market messaging hashtags</a:t>
                      </a:r>
                    </a:p>
                  </a:txBody>
                  <a:tcPr>
                    <a:solidFill>
                      <a:srgbClr val="095879"/>
                    </a:solidFill>
                  </a:tcPr>
                </a:tc>
                <a:extLst>
                  <a:ext uri="{0D108BD9-81ED-4DB2-BD59-A6C34878D82A}">
                    <a16:rowId xmlns:a16="http://schemas.microsoft.com/office/drawing/2014/main" val="2598257886"/>
                  </a:ext>
                </a:extLst>
              </a:tr>
              <a:tr h="272698">
                <a:tc>
                  <a:txBody>
                    <a:bodyPr/>
                    <a:lstStyle/>
                    <a:p>
                      <a:pPr algn="ctr"/>
                      <a:r>
                        <a:rPr lang="en-US" sz="1200" dirty="0"/>
                        <a:t>#ridepure</a:t>
                      </a:r>
                    </a:p>
                  </a:txBody>
                  <a:tcPr anchor="ctr"/>
                </a:tc>
                <a:extLst>
                  <a:ext uri="{0D108BD9-81ED-4DB2-BD59-A6C34878D82A}">
                    <a16:rowId xmlns:a16="http://schemas.microsoft.com/office/drawing/2014/main" val="843405696"/>
                  </a:ext>
                </a:extLst>
              </a:tr>
              <a:tr h="295068">
                <a:tc>
                  <a:txBody>
                    <a:bodyPr/>
                    <a:lstStyle/>
                    <a:p>
                      <a:pPr algn="ctr"/>
                      <a:r>
                        <a:rPr lang="en-US" sz="1200" dirty="0"/>
                        <a:t>#puremotorcycling</a:t>
                      </a:r>
                    </a:p>
                  </a:txBody>
                  <a:tcPr anchor="ctr"/>
                </a:tc>
                <a:extLst>
                  <a:ext uri="{0D108BD9-81ED-4DB2-BD59-A6C34878D82A}">
                    <a16:rowId xmlns:a16="http://schemas.microsoft.com/office/drawing/2014/main" val="3204543425"/>
                  </a:ext>
                </a:extLst>
              </a:tr>
              <a:tr h="278884">
                <a:tc>
                  <a:txBody>
                    <a:bodyPr/>
                    <a:lstStyle/>
                    <a:p>
                      <a:pPr algn="ctr"/>
                      <a:r>
                        <a:rPr lang="en-US" sz="1200" dirty="0"/>
                        <a:t>#mybullet</a:t>
                      </a:r>
                    </a:p>
                  </a:txBody>
                  <a:tcPr anchor="ctr"/>
                </a:tc>
                <a:extLst>
                  <a:ext uri="{0D108BD9-81ED-4DB2-BD59-A6C34878D82A}">
                    <a16:rowId xmlns:a16="http://schemas.microsoft.com/office/drawing/2014/main" val="3926824784"/>
                  </a:ext>
                </a:extLst>
              </a:tr>
            </a:tbl>
          </a:graphicData>
        </a:graphic>
      </p:graphicFrame>
      <p:graphicFrame>
        <p:nvGraphicFramePr>
          <p:cNvPr id="22" name="Table 10">
            <a:extLst>
              <a:ext uri="{FF2B5EF4-FFF2-40B4-BE49-F238E27FC236}">
                <a16:creationId xmlns:a16="http://schemas.microsoft.com/office/drawing/2014/main" id="{0F84C06C-4F33-4757-8D15-0657BE17A10C}"/>
              </a:ext>
            </a:extLst>
          </p:cNvPr>
          <p:cNvGraphicFramePr>
            <a:graphicFrameLocks noGrp="1"/>
          </p:cNvGraphicFramePr>
          <p:nvPr>
            <p:extLst>
              <p:ext uri="{D42A27DB-BD31-4B8C-83A1-F6EECF244321}">
                <p14:modId xmlns:p14="http://schemas.microsoft.com/office/powerpoint/2010/main" val="3748243877"/>
              </p:ext>
            </p:extLst>
          </p:nvPr>
        </p:nvGraphicFramePr>
        <p:xfrm>
          <a:off x="6316910" y="934542"/>
          <a:ext cx="1428229" cy="1483788"/>
        </p:xfrm>
        <a:graphic>
          <a:graphicData uri="http://schemas.openxmlformats.org/drawingml/2006/table">
            <a:tbl>
              <a:tblPr firstRow="1" bandRow="1">
                <a:tableStyleId>{5A111915-BE36-4E01-A7E5-04B1672EAD32}</a:tableStyleId>
              </a:tblPr>
              <a:tblGrid>
                <a:gridCol w="1428229">
                  <a:extLst>
                    <a:ext uri="{9D8B030D-6E8A-4147-A177-3AD203B41FA5}">
                      <a16:colId xmlns:a16="http://schemas.microsoft.com/office/drawing/2014/main" val="4188949846"/>
                    </a:ext>
                  </a:extLst>
                </a:gridCol>
              </a:tblGrid>
              <a:tr h="370840">
                <a:tc>
                  <a:txBody>
                    <a:bodyPr/>
                    <a:lstStyle/>
                    <a:p>
                      <a:pPr algn="ctr"/>
                      <a:r>
                        <a:rPr lang="en-US" sz="1200" dirty="0">
                          <a:solidFill>
                            <a:schemeClr val="bg1"/>
                          </a:solidFill>
                        </a:rPr>
                        <a:t>Top 3</a:t>
                      </a:r>
                    </a:p>
                    <a:p>
                      <a:pPr algn="ctr"/>
                      <a:r>
                        <a:rPr lang="en-US" sz="1200" dirty="0">
                          <a:solidFill>
                            <a:schemeClr val="bg1"/>
                          </a:solidFill>
                        </a:rPr>
                        <a:t>customer hashtags</a:t>
                      </a:r>
                    </a:p>
                  </a:txBody>
                  <a:tcPr>
                    <a:solidFill>
                      <a:srgbClr val="095879"/>
                    </a:solidFill>
                  </a:tcPr>
                </a:tc>
                <a:extLst>
                  <a:ext uri="{0D108BD9-81ED-4DB2-BD59-A6C34878D82A}">
                    <a16:rowId xmlns:a16="http://schemas.microsoft.com/office/drawing/2014/main" val="2598257886"/>
                  </a:ext>
                </a:extLst>
              </a:tr>
              <a:tr h="272698">
                <a:tc>
                  <a:txBody>
                    <a:bodyPr/>
                    <a:lstStyle/>
                    <a:p>
                      <a:pPr algn="ctr"/>
                      <a:r>
                        <a:rPr lang="en-US" sz="1200" dirty="0"/>
                        <a:t>#ridepure</a:t>
                      </a:r>
                    </a:p>
                  </a:txBody>
                  <a:tcPr anchor="ctr"/>
                </a:tc>
                <a:extLst>
                  <a:ext uri="{0D108BD9-81ED-4DB2-BD59-A6C34878D82A}">
                    <a16:rowId xmlns:a16="http://schemas.microsoft.com/office/drawing/2014/main" val="843405696"/>
                  </a:ext>
                </a:extLst>
              </a:tr>
              <a:tr h="295068">
                <a:tc>
                  <a:txBody>
                    <a:bodyPr/>
                    <a:lstStyle/>
                    <a:p>
                      <a:pPr algn="ctr"/>
                      <a:r>
                        <a:rPr lang="en-US" sz="1200" dirty="0"/>
                        <a:t>#stayhome</a:t>
                      </a:r>
                    </a:p>
                  </a:txBody>
                  <a:tcPr anchor="ctr"/>
                </a:tc>
                <a:extLst>
                  <a:ext uri="{0D108BD9-81ED-4DB2-BD59-A6C34878D82A}">
                    <a16:rowId xmlns:a16="http://schemas.microsoft.com/office/drawing/2014/main" val="3204543425"/>
                  </a:ext>
                </a:extLst>
              </a:tr>
              <a:tr h="278884">
                <a:tc>
                  <a:txBody>
                    <a:bodyPr/>
                    <a:lstStyle/>
                    <a:p>
                      <a:pPr algn="ctr"/>
                      <a:r>
                        <a:rPr lang="en-US" sz="1200" dirty="0"/>
                        <a:t>#puremotorcycling</a:t>
                      </a:r>
                    </a:p>
                    <a:p>
                      <a:pPr algn="ctr"/>
                      <a:r>
                        <a:rPr lang="en-US" sz="1200" dirty="0"/>
                        <a:t>#royalenfieldtwins</a:t>
                      </a:r>
                    </a:p>
                  </a:txBody>
                  <a:tcPr anchor="ctr"/>
                </a:tc>
                <a:extLst>
                  <a:ext uri="{0D108BD9-81ED-4DB2-BD59-A6C34878D82A}">
                    <a16:rowId xmlns:a16="http://schemas.microsoft.com/office/drawing/2014/main" val="3926824784"/>
                  </a:ext>
                </a:extLst>
              </a:tr>
            </a:tbl>
          </a:graphicData>
        </a:graphic>
      </p:graphicFrame>
      <p:pic>
        <p:nvPicPr>
          <p:cNvPr id="40" name="Picture 39">
            <a:extLst>
              <a:ext uri="{FF2B5EF4-FFF2-40B4-BE49-F238E27FC236}">
                <a16:creationId xmlns:a16="http://schemas.microsoft.com/office/drawing/2014/main" id="{7877456A-AA23-4947-AC5B-910153A8E474}"/>
              </a:ext>
            </a:extLst>
          </p:cNvPr>
          <p:cNvPicPr>
            <a:picLocks noChangeAspect="1"/>
          </p:cNvPicPr>
          <p:nvPr/>
        </p:nvPicPr>
        <p:blipFill>
          <a:blip r:embed="rId4"/>
          <a:stretch>
            <a:fillRect/>
          </a:stretch>
        </p:blipFill>
        <p:spPr>
          <a:xfrm>
            <a:off x="7742285" y="931991"/>
            <a:ext cx="4069416" cy="1888547"/>
          </a:xfrm>
          <a:prstGeom prst="rect">
            <a:avLst/>
          </a:prstGeom>
        </p:spPr>
      </p:pic>
      <p:pic>
        <p:nvPicPr>
          <p:cNvPr id="49" name="Picture 48">
            <a:extLst>
              <a:ext uri="{FF2B5EF4-FFF2-40B4-BE49-F238E27FC236}">
                <a16:creationId xmlns:a16="http://schemas.microsoft.com/office/drawing/2014/main" id="{674D302D-023E-4C84-924A-E60BC4E1351C}"/>
              </a:ext>
            </a:extLst>
          </p:cNvPr>
          <p:cNvPicPr>
            <a:picLocks noChangeAspect="1"/>
          </p:cNvPicPr>
          <p:nvPr/>
        </p:nvPicPr>
        <p:blipFill rotWithShape="1">
          <a:blip r:embed="rId5"/>
          <a:srcRect l="1067" t="1671" r="753" b="3650"/>
          <a:stretch/>
        </p:blipFill>
        <p:spPr>
          <a:xfrm>
            <a:off x="1763728" y="3192039"/>
            <a:ext cx="3293127" cy="1958247"/>
          </a:xfrm>
          <a:prstGeom prst="rect">
            <a:avLst/>
          </a:prstGeom>
          <a:ln>
            <a:solidFill>
              <a:schemeClr val="tx1"/>
            </a:solidFill>
          </a:ln>
        </p:spPr>
      </p:pic>
      <p:graphicFrame>
        <p:nvGraphicFramePr>
          <p:cNvPr id="53" name="Table 10">
            <a:extLst>
              <a:ext uri="{FF2B5EF4-FFF2-40B4-BE49-F238E27FC236}">
                <a16:creationId xmlns:a16="http://schemas.microsoft.com/office/drawing/2014/main" id="{A0634A52-6F05-4C95-B994-BCEE16CD9897}"/>
              </a:ext>
            </a:extLst>
          </p:cNvPr>
          <p:cNvGraphicFramePr>
            <a:graphicFrameLocks noGrp="1"/>
          </p:cNvGraphicFramePr>
          <p:nvPr>
            <p:extLst>
              <p:ext uri="{D42A27DB-BD31-4B8C-83A1-F6EECF244321}">
                <p14:modId xmlns:p14="http://schemas.microsoft.com/office/powerpoint/2010/main" val="4237231603"/>
              </p:ext>
            </p:extLst>
          </p:nvPr>
        </p:nvGraphicFramePr>
        <p:xfrm>
          <a:off x="380299" y="3188274"/>
          <a:ext cx="1383429" cy="1483788"/>
        </p:xfrm>
        <a:graphic>
          <a:graphicData uri="http://schemas.openxmlformats.org/drawingml/2006/table">
            <a:tbl>
              <a:tblPr firstRow="1" bandRow="1">
                <a:tableStyleId>{5A111915-BE36-4E01-A7E5-04B1672EAD32}</a:tableStyleId>
              </a:tblPr>
              <a:tblGrid>
                <a:gridCol w="1383429">
                  <a:extLst>
                    <a:ext uri="{9D8B030D-6E8A-4147-A177-3AD203B41FA5}">
                      <a16:colId xmlns:a16="http://schemas.microsoft.com/office/drawing/2014/main" val="4188949846"/>
                    </a:ext>
                  </a:extLst>
                </a:gridCol>
              </a:tblGrid>
              <a:tr h="370840">
                <a:tc>
                  <a:txBody>
                    <a:bodyPr/>
                    <a:lstStyle/>
                    <a:p>
                      <a:pPr algn="ctr"/>
                      <a:r>
                        <a:rPr lang="en-US" sz="1200" dirty="0">
                          <a:solidFill>
                            <a:schemeClr val="bg1"/>
                          </a:solidFill>
                        </a:rPr>
                        <a:t>Top 3</a:t>
                      </a:r>
                    </a:p>
                    <a:p>
                      <a:pPr algn="ctr"/>
                      <a:r>
                        <a:rPr lang="en-US" sz="1200" dirty="0">
                          <a:solidFill>
                            <a:schemeClr val="bg1"/>
                          </a:solidFill>
                        </a:rPr>
                        <a:t>model hashtags</a:t>
                      </a:r>
                    </a:p>
                  </a:txBody>
                  <a:tcPr>
                    <a:solidFill>
                      <a:srgbClr val="095879"/>
                    </a:solidFill>
                  </a:tcPr>
                </a:tc>
                <a:extLst>
                  <a:ext uri="{0D108BD9-81ED-4DB2-BD59-A6C34878D82A}">
                    <a16:rowId xmlns:a16="http://schemas.microsoft.com/office/drawing/2014/main" val="2598257886"/>
                  </a:ext>
                </a:extLst>
              </a:tr>
              <a:tr h="272698">
                <a:tc>
                  <a:txBody>
                    <a:bodyPr/>
                    <a:lstStyle/>
                    <a:p>
                      <a:pPr algn="ctr"/>
                      <a:r>
                        <a:rPr lang="en-US" sz="1200" dirty="0"/>
                        <a:t>#bullet</a:t>
                      </a:r>
                    </a:p>
                  </a:txBody>
                  <a:tcPr anchor="ctr"/>
                </a:tc>
                <a:extLst>
                  <a:ext uri="{0D108BD9-81ED-4DB2-BD59-A6C34878D82A}">
                    <a16:rowId xmlns:a16="http://schemas.microsoft.com/office/drawing/2014/main" val="843405696"/>
                  </a:ext>
                </a:extLst>
              </a:tr>
              <a:tr h="295068">
                <a:tc>
                  <a:txBody>
                    <a:bodyPr/>
                    <a:lstStyle/>
                    <a:p>
                      <a:pPr algn="ctr"/>
                      <a:r>
                        <a:rPr lang="en-US" sz="1200" dirty="0"/>
                        <a:t>#classic350</a:t>
                      </a:r>
                    </a:p>
                  </a:txBody>
                  <a:tcPr anchor="ctr"/>
                </a:tc>
                <a:extLst>
                  <a:ext uri="{0D108BD9-81ED-4DB2-BD59-A6C34878D82A}">
                    <a16:rowId xmlns:a16="http://schemas.microsoft.com/office/drawing/2014/main" val="3204543425"/>
                  </a:ext>
                </a:extLst>
              </a:tr>
              <a:tr h="278884">
                <a:tc>
                  <a:txBody>
                    <a:bodyPr/>
                    <a:lstStyle/>
                    <a:p>
                      <a:pPr algn="ctr"/>
                      <a:r>
                        <a:rPr lang="en-US" sz="1200" dirty="0"/>
                        <a:t>#himalayan #interceptor650</a:t>
                      </a:r>
                    </a:p>
                  </a:txBody>
                  <a:tcPr anchor="ctr"/>
                </a:tc>
                <a:extLst>
                  <a:ext uri="{0D108BD9-81ED-4DB2-BD59-A6C34878D82A}">
                    <a16:rowId xmlns:a16="http://schemas.microsoft.com/office/drawing/2014/main" val="3926824784"/>
                  </a:ext>
                </a:extLst>
              </a:tr>
            </a:tbl>
          </a:graphicData>
        </a:graphic>
      </p:graphicFrame>
      <p:pic>
        <p:nvPicPr>
          <p:cNvPr id="54" name="Picture 53">
            <a:extLst>
              <a:ext uri="{FF2B5EF4-FFF2-40B4-BE49-F238E27FC236}">
                <a16:creationId xmlns:a16="http://schemas.microsoft.com/office/drawing/2014/main" id="{86ADD4A2-3D7F-4A6F-ABCB-49AB532AACDA}"/>
              </a:ext>
            </a:extLst>
          </p:cNvPr>
          <p:cNvPicPr>
            <a:picLocks/>
          </p:cNvPicPr>
          <p:nvPr/>
        </p:nvPicPr>
        <p:blipFill rotWithShape="1">
          <a:blip r:embed="rId6"/>
          <a:srcRect l="1241" t="2863" r="1528" b="1305"/>
          <a:stretch/>
        </p:blipFill>
        <p:spPr>
          <a:xfrm>
            <a:off x="5141151" y="3186279"/>
            <a:ext cx="3293127" cy="1964003"/>
          </a:xfrm>
          <a:prstGeom prst="rect">
            <a:avLst/>
          </a:prstGeom>
          <a:ln>
            <a:solidFill>
              <a:schemeClr val="tx1"/>
            </a:solidFill>
          </a:ln>
        </p:spPr>
      </p:pic>
      <p:pic>
        <p:nvPicPr>
          <p:cNvPr id="56" name="Picture 55">
            <a:extLst>
              <a:ext uri="{FF2B5EF4-FFF2-40B4-BE49-F238E27FC236}">
                <a16:creationId xmlns:a16="http://schemas.microsoft.com/office/drawing/2014/main" id="{9528E279-184A-46BE-9EE6-10FCEDC17CCF}"/>
              </a:ext>
            </a:extLst>
          </p:cNvPr>
          <p:cNvPicPr>
            <a:picLocks/>
          </p:cNvPicPr>
          <p:nvPr/>
        </p:nvPicPr>
        <p:blipFill rotWithShape="1">
          <a:blip r:embed="rId7"/>
          <a:srcRect l="953" t="1709" b="910"/>
          <a:stretch/>
        </p:blipFill>
        <p:spPr>
          <a:xfrm>
            <a:off x="8519861" y="3184074"/>
            <a:ext cx="3291840" cy="1966207"/>
          </a:xfrm>
          <a:prstGeom prst="rect">
            <a:avLst/>
          </a:prstGeom>
          <a:ln>
            <a:solidFill>
              <a:schemeClr val="tx1"/>
            </a:solidFill>
          </a:ln>
        </p:spPr>
      </p:pic>
      <p:grpSp>
        <p:nvGrpSpPr>
          <p:cNvPr id="17" name="Group 16">
            <a:extLst>
              <a:ext uri="{FF2B5EF4-FFF2-40B4-BE49-F238E27FC236}">
                <a16:creationId xmlns:a16="http://schemas.microsoft.com/office/drawing/2014/main" id="{0D18EB3F-B46E-484F-B950-3C47A22C925A}"/>
              </a:ext>
            </a:extLst>
          </p:cNvPr>
          <p:cNvGrpSpPr/>
          <p:nvPr/>
        </p:nvGrpSpPr>
        <p:grpSpPr>
          <a:xfrm>
            <a:off x="168294" y="5235523"/>
            <a:ext cx="11915250" cy="546632"/>
            <a:chOff x="168294" y="5235523"/>
            <a:chExt cx="11915250" cy="546632"/>
          </a:xfrm>
        </p:grpSpPr>
        <p:cxnSp>
          <p:nvCxnSpPr>
            <p:cNvPr id="18" name="Straight Connector 17">
              <a:extLst>
                <a:ext uri="{FF2B5EF4-FFF2-40B4-BE49-F238E27FC236}">
                  <a16:creationId xmlns:a16="http://schemas.microsoft.com/office/drawing/2014/main" id="{FCDED33B-B5F4-42D7-A379-3D78BE80884C}"/>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8E5EDF1-032E-4CFD-8AF6-318E316963F0}"/>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38" name="TextBox 37">
            <a:extLst>
              <a:ext uri="{FF2B5EF4-FFF2-40B4-BE49-F238E27FC236}">
                <a16:creationId xmlns:a16="http://schemas.microsoft.com/office/drawing/2014/main" id="{C4B62E52-6DF5-492F-A27C-4A5E757451AB}"/>
              </a:ext>
            </a:extLst>
          </p:cNvPr>
          <p:cNvSpPr txBox="1"/>
          <p:nvPr/>
        </p:nvSpPr>
        <p:spPr>
          <a:xfrm>
            <a:off x="411061" y="5627921"/>
            <a:ext cx="11400639" cy="1200329"/>
          </a:xfrm>
          <a:prstGeom prst="rect">
            <a:avLst/>
          </a:prstGeom>
          <a:noFill/>
        </p:spPr>
        <p:txBody>
          <a:bodyPr wrap="square">
            <a:spAutoFit/>
          </a:bodyPr>
          <a:lstStyle/>
          <a:p>
            <a:pPr marL="576000" indent="-432000">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E</a:t>
            </a:r>
            <a:r>
              <a:rPr lang="en-IN" sz="1200" b="0" i="1" u="none" strike="noStrike" cap="none" dirty="0">
                <a:solidFill>
                  <a:schemeClr val="dk1"/>
                </a:solidFill>
                <a:latin typeface="Calibri"/>
                <a:ea typeface="Calibri"/>
                <a:cs typeface="Calibri"/>
                <a:sym typeface="Calibri"/>
              </a:rPr>
              <a:t>xcept for RE Bullet and RE Classic 350, individual model sales volume seems to be correlated with its corresponding twitter hashtag count.</a:t>
            </a:r>
          </a:p>
          <a:p>
            <a:pPr marL="576000" indent="-432000">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Individual model hashtags are rarely used in market messaging through Royal Enfield’s official twitter handle.</a:t>
            </a:r>
          </a:p>
          <a:p>
            <a:pPr marL="576000" indent="-432000">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Whereas market messaging on the Royal Enfield’s official twitter handle has been minimal (&lt;10), increasing number of customers have used the official twitter handle to share their views or concerns. </a:t>
            </a:r>
          </a:p>
          <a:p>
            <a:pPr marL="576000" indent="-432000">
              <a:buClr>
                <a:srgbClr val="095879"/>
              </a:buClr>
              <a:buSzPct val="100000"/>
              <a:buFont typeface="Wingdings" panose="05000000000000000000" pitchFamily="2" charset="2"/>
              <a:buChar char="q"/>
            </a:pPr>
            <a:r>
              <a:rPr lang="en-IN" sz="1200" i="1" dirty="0"/>
              <a:t>Total sales and tweets from customers who mentioned official twitter handle seem to be strongly correlated.</a:t>
            </a:r>
          </a:p>
          <a:p>
            <a:pPr marL="576000" indent="-432000">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Plotting total sales and sentiment count does not yield meaningful results.</a:t>
            </a:r>
            <a:endParaRPr lang="en-IN" sz="1200" i="1" dirty="0"/>
          </a:p>
        </p:txBody>
      </p:sp>
    </p:spTree>
    <p:extLst>
      <p:ext uri="{BB962C8B-B14F-4D97-AF65-F5344CB8AC3E}">
        <p14:creationId xmlns:p14="http://schemas.microsoft.com/office/powerpoint/2010/main" val="1165509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92905" y="109397"/>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Hero Motocorp – Twitter Analysis (1)</a:t>
            </a:r>
          </a:p>
        </p:txBody>
      </p:sp>
      <p:grpSp>
        <p:nvGrpSpPr>
          <p:cNvPr id="4" name="Group 3">
            <a:extLst>
              <a:ext uri="{FF2B5EF4-FFF2-40B4-BE49-F238E27FC236}">
                <a16:creationId xmlns:a16="http://schemas.microsoft.com/office/drawing/2014/main" id="{05CEA88C-3AD6-453F-9B10-FCA1980BE15B}"/>
              </a:ext>
            </a:extLst>
          </p:cNvPr>
          <p:cNvGrpSpPr/>
          <p:nvPr/>
        </p:nvGrpSpPr>
        <p:grpSpPr>
          <a:xfrm>
            <a:off x="168294" y="5235523"/>
            <a:ext cx="11915250" cy="546632"/>
            <a:chOff x="168294" y="5235523"/>
            <a:chExt cx="11915250" cy="546632"/>
          </a:xfrm>
        </p:grpSpPr>
        <p:cxnSp>
          <p:nvCxnSpPr>
            <p:cNvPr id="5" name="Straight Connector 4">
              <a:extLst>
                <a:ext uri="{FF2B5EF4-FFF2-40B4-BE49-F238E27FC236}">
                  <a16:creationId xmlns:a16="http://schemas.microsoft.com/office/drawing/2014/main" id="{03CC9B9A-1898-4865-969E-70DDE6CF0883}"/>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2D4F36B-098F-487D-80A1-343756E98492}"/>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graphicFrame>
        <p:nvGraphicFramePr>
          <p:cNvPr id="18" name="Table 17">
            <a:extLst>
              <a:ext uri="{FF2B5EF4-FFF2-40B4-BE49-F238E27FC236}">
                <a16:creationId xmlns:a16="http://schemas.microsoft.com/office/drawing/2014/main" id="{5E2A6494-0D2A-44F0-A4A1-100643B5EE00}"/>
              </a:ext>
            </a:extLst>
          </p:cNvPr>
          <p:cNvGraphicFramePr>
            <a:graphicFrameLocks noGrp="1"/>
          </p:cNvGraphicFramePr>
          <p:nvPr>
            <p:extLst>
              <p:ext uri="{D42A27DB-BD31-4B8C-83A1-F6EECF244321}">
                <p14:modId xmlns:p14="http://schemas.microsoft.com/office/powerpoint/2010/main" val="1873790173"/>
              </p:ext>
            </p:extLst>
          </p:nvPr>
        </p:nvGraphicFramePr>
        <p:xfrm>
          <a:off x="7778716" y="1095745"/>
          <a:ext cx="4084446" cy="1473090"/>
        </p:xfrm>
        <a:graphic>
          <a:graphicData uri="http://schemas.openxmlformats.org/drawingml/2006/table">
            <a:tbl>
              <a:tblPr firstRow="1" bandRow="1">
                <a:tableStyleId>{5A111915-BE36-4E01-A7E5-04B1672EAD32}</a:tableStyleId>
              </a:tblPr>
              <a:tblGrid>
                <a:gridCol w="4084446">
                  <a:extLst>
                    <a:ext uri="{9D8B030D-6E8A-4147-A177-3AD203B41FA5}">
                      <a16:colId xmlns:a16="http://schemas.microsoft.com/office/drawing/2014/main" val="3090036639"/>
                    </a:ext>
                  </a:extLst>
                </a:gridCol>
              </a:tblGrid>
              <a:tr h="564458">
                <a:tc>
                  <a:txBody>
                    <a:bodyPr/>
                    <a:lstStyle/>
                    <a:p>
                      <a:pPr algn="ctr"/>
                      <a:r>
                        <a:rPr lang="en-US" sz="1200" dirty="0">
                          <a:solidFill>
                            <a:schemeClr val="bg1"/>
                          </a:solidFill>
                        </a:rPr>
                        <a:t>Top 3</a:t>
                      </a:r>
                    </a:p>
                    <a:p>
                      <a:pPr algn="ctr"/>
                      <a:r>
                        <a:rPr lang="en-US" sz="1200" dirty="0">
                          <a:solidFill>
                            <a:schemeClr val="bg1"/>
                          </a:solidFill>
                        </a:rPr>
                        <a:t>Popular market messaging hashtags </a:t>
                      </a:r>
                    </a:p>
                    <a:p>
                      <a:pPr algn="ctr"/>
                      <a:r>
                        <a:rPr lang="en-US" sz="1200" dirty="0">
                          <a:solidFill>
                            <a:schemeClr val="bg1"/>
                          </a:solidFill>
                        </a:rPr>
                        <a:t>Popular customer  hashtags</a:t>
                      </a:r>
                    </a:p>
                  </a:txBody>
                  <a:tcPr>
                    <a:solidFill>
                      <a:srgbClr val="095879"/>
                    </a:solidFill>
                  </a:tcPr>
                </a:tc>
                <a:extLst>
                  <a:ext uri="{0D108BD9-81ED-4DB2-BD59-A6C34878D82A}">
                    <a16:rowId xmlns:a16="http://schemas.microsoft.com/office/drawing/2014/main" val="2119492641"/>
                  </a:ext>
                </a:extLst>
              </a:tr>
              <a:tr h="284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#HarleyDavidson II  #HarleyDavidsonII</a:t>
                      </a:r>
                    </a:p>
                  </a:txBody>
                  <a:tcPr anchor="ctr"/>
                </a:tc>
                <a:extLst>
                  <a:ext uri="{0D108BD9-81ED-4DB2-BD59-A6C34878D82A}">
                    <a16:rowId xmlns:a16="http://schemas.microsoft.com/office/drawing/2014/main" val="4075353199"/>
                  </a:ext>
                </a:extLst>
              </a:tr>
              <a:tr h="261257">
                <a:tc>
                  <a:txBody>
                    <a:bodyPr/>
                    <a:lstStyle/>
                    <a:p>
                      <a:pPr algn="ctr"/>
                      <a:r>
                        <a:rPr lang="en-US" sz="1200" dirty="0"/>
                        <a:t>#Herocolabs II #Fraudcompany</a:t>
                      </a:r>
                    </a:p>
                  </a:txBody>
                  <a:tcPr anchor="ctr"/>
                </a:tc>
                <a:extLst>
                  <a:ext uri="{0D108BD9-81ED-4DB2-BD59-A6C34878D82A}">
                    <a16:rowId xmlns:a16="http://schemas.microsoft.com/office/drawing/2014/main" val="6504658"/>
                  </a:ext>
                </a:extLst>
              </a:tr>
              <a:tr h="0">
                <a:tc>
                  <a:txBody>
                    <a:bodyPr/>
                    <a:lstStyle/>
                    <a:p>
                      <a:pPr algn="ctr"/>
                      <a:r>
                        <a:rPr lang="en-US" sz="1200" dirty="0"/>
                        <a:t>#XpulseII #Xtreme160r</a:t>
                      </a:r>
                    </a:p>
                  </a:txBody>
                  <a:tcPr anchor="ctr"/>
                </a:tc>
                <a:extLst>
                  <a:ext uri="{0D108BD9-81ED-4DB2-BD59-A6C34878D82A}">
                    <a16:rowId xmlns:a16="http://schemas.microsoft.com/office/drawing/2014/main" val="1709297920"/>
                  </a:ext>
                </a:extLst>
              </a:tr>
            </a:tbl>
          </a:graphicData>
        </a:graphic>
      </p:graphicFrame>
      <p:sp>
        <p:nvSpPr>
          <p:cNvPr id="24" name="TextBox 23">
            <a:extLst>
              <a:ext uri="{FF2B5EF4-FFF2-40B4-BE49-F238E27FC236}">
                <a16:creationId xmlns:a16="http://schemas.microsoft.com/office/drawing/2014/main" id="{94A77336-0503-489C-BFEF-F1FC92E21AC8}"/>
              </a:ext>
            </a:extLst>
          </p:cNvPr>
          <p:cNvSpPr txBox="1"/>
          <p:nvPr/>
        </p:nvSpPr>
        <p:spPr>
          <a:xfrm>
            <a:off x="411061" y="5627921"/>
            <a:ext cx="11400637" cy="1200329"/>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Pre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Tweets from Official handle mostly talks about BS6 and other popular brands of the company Splendour Plus, Glamour 6</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Official Tweeter count is more  in the festive season of Oct and Nov due to launch of new vehicle segments.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Customers using official Handle are more active in March and then again onset of festive season , </a:t>
            </a:r>
            <a:r>
              <a:rPr lang="en-IN" sz="1200" i="1" dirty="0" err="1">
                <a:solidFill>
                  <a:schemeClr val="dk1"/>
                </a:solidFill>
                <a:latin typeface="Calibri"/>
                <a:ea typeface="Calibri"/>
                <a:cs typeface="Calibri"/>
                <a:sym typeface="Calibri"/>
              </a:rPr>
              <a:t>i.e</a:t>
            </a:r>
            <a:r>
              <a:rPr lang="en-IN" sz="1200" i="1" dirty="0">
                <a:solidFill>
                  <a:schemeClr val="dk1"/>
                </a:solidFill>
                <a:latin typeface="Calibri"/>
                <a:ea typeface="Calibri"/>
                <a:cs typeface="Calibri"/>
                <a:sym typeface="Calibri"/>
              </a:rPr>
              <a:t>, from Sep to December and talks about various campaigns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:Official campaigns from Hero MotoCorp is basically focussed towards college student by Launching its Hero Campus Challenge S6,HeroClabs.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Company has collaborated with Harley-Davidson for selling and servicing Harley-Davidson Motorbikes which is also trending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Monthly Sales  volume  for </a:t>
            </a:r>
            <a:r>
              <a:rPr lang="en-IN" sz="1200" i="1" dirty="0" err="1">
                <a:solidFill>
                  <a:schemeClr val="dk1"/>
                </a:solidFill>
                <a:latin typeface="Calibri"/>
                <a:ea typeface="Calibri"/>
                <a:cs typeface="Calibri"/>
                <a:sym typeface="Calibri"/>
              </a:rPr>
              <a:t>Pre_covid</a:t>
            </a:r>
            <a:r>
              <a:rPr lang="en-IN" sz="1200" i="1" dirty="0">
                <a:solidFill>
                  <a:schemeClr val="dk1"/>
                </a:solidFill>
                <a:latin typeface="Calibri"/>
                <a:ea typeface="Calibri"/>
                <a:cs typeface="Calibri"/>
                <a:sym typeface="Calibri"/>
              </a:rPr>
              <a:t> and </a:t>
            </a:r>
            <a:r>
              <a:rPr lang="en-IN" sz="1200" i="1" dirty="0" err="1">
                <a:solidFill>
                  <a:schemeClr val="dk1"/>
                </a:solidFill>
                <a:latin typeface="Calibri"/>
                <a:ea typeface="Calibri"/>
                <a:cs typeface="Calibri"/>
                <a:sym typeface="Calibri"/>
              </a:rPr>
              <a:t>Post_covid</a:t>
            </a:r>
            <a:r>
              <a:rPr lang="en-IN" sz="1200" i="1" dirty="0">
                <a:solidFill>
                  <a:schemeClr val="dk1"/>
                </a:solidFill>
                <a:latin typeface="Calibri"/>
                <a:ea typeface="Calibri"/>
                <a:cs typeface="Calibri"/>
                <a:sym typeface="Calibri"/>
              </a:rPr>
              <a:t> era, which depicts that there is an increase in sales due to  pandemic as people are preferring personal transportation </a:t>
            </a:r>
            <a:endParaRPr lang="en-IN" sz="1200" dirty="0"/>
          </a:p>
        </p:txBody>
      </p:sp>
      <p:grpSp>
        <p:nvGrpSpPr>
          <p:cNvPr id="7" name="Group 6">
            <a:extLst>
              <a:ext uri="{FF2B5EF4-FFF2-40B4-BE49-F238E27FC236}">
                <a16:creationId xmlns:a16="http://schemas.microsoft.com/office/drawing/2014/main" id="{8DF1BE06-56FD-411A-A66D-3F11E9A1C123}"/>
              </a:ext>
            </a:extLst>
          </p:cNvPr>
          <p:cNvGrpSpPr>
            <a:grpSpLocks noChangeAspect="1"/>
          </p:cNvGrpSpPr>
          <p:nvPr/>
        </p:nvGrpSpPr>
        <p:grpSpPr>
          <a:xfrm>
            <a:off x="300265" y="976168"/>
            <a:ext cx="3747685" cy="1709762"/>
            <a:chOff x="234949" y="1042731"/>
            <a:chExt cx="3190125" cy="1455393"/>
          </a:xfrm>
        </p:grpSpPr>
        <p:pic>
          <p:nvPicPr>
            <p:cNvPr id="19" name="Picture 18">
              <a:extLst>
                <a:ext uri="{FF2B5EF4-FFF2-40B4-BE49-F238E27FC236}">
                  <a16:creationId xmlns:a16="http://schemas.microsoft.com/office/drawing/2014/main" id="{BA0B0ACD-3E3D-40C1-B658-899A41DA3569}"/>
                </a:ext>
              </a:extLst>
            </p:cNvPr>
            <p:cNvPicPr>
              <a:picLocks noChangeAspect="1"/>
            </p:cNvPicPr>
            <p:nvPr/>
          </p:nvPicPr>
          <p:blipFill rotWithShape="1">
            <a:blip r:embed="rId3">
              <a:extLst>
                <a:ext uri="{28A0092B-C50C-407E-A947-70E740481C1C}">
                  <a14:useLocalDpi xmlns:a14="http://schemas.microsoft.com/office/drawing/2010/main" val="0"/>
                </a:ext>
              </a:extLst>
            </a:blip>
            <a:srcRect l="1495" t="16947" r="7226" b="10137"/>
            <a:stretch/>
          </p:blipFill>
          <p:spPr>
            <a:xfrm>
              <a:off x="234949" y="1044844"/>
              <a:ext cx="3190125" cy="1453280"/>
            </a:xfrm>
            <a:prstGeom prst="rect">
              <a:avLst/>
            </a:prstGeom>
            <a:ln>
              <a:solidFill>
                <a:schemeClr val="tx1"/>
              </a:solidFill>
            </a:ln>
          </p:spPr>
        </p:pic>
        <p:sp>
          <p:nvSpPr>
            <p:cNvPr id="2" name="TextBox 1">
              <a:extLst>
                <a:ext uri="{FF2B5EF4-FFF2-40B4-BE49-F238E27FC236}">
                  <a16:creationId xmlns:a16="http://schemas.microsoft.com/office/drawing/2014/main" id="{8BBCDF9C-F42D-4A31-8BD1-CEBED30250CC}"/>
                </a:ext>
              </a:extLst>
            </p:cNvPr>
            <p:cNvSpPr txBox="1"/>
            <p:nvPr/>
          </p:nvSpPr>
          <p:spPr>
            <a:xfrm>
              <a:off x="974649" y="1042731"/>
              <a:ext cx="2085827" cy="200055"/>
            </a:xfrm>
            <a:prstGeom prst="rect">
              <a:avLst/>
            </a:prstGeom>
            <a:noFill/>
          </p:spPr>
          <p:txBody>
            <a:bodyPr wrap="none" rtlCol="0">
              <a:spAutoFit/>
            </a:bodyPr>
            <a:lstStyle/>
            <a:p>
              <a:r>
                <a:rPr lang="en-US" sz="700" dirty="0"/>
                <a:t>MONTHLY OFFICIAL TWEET HASHTAG POPULARITY</a:t>
              </a:r>
            </a:p>
          </p:txBody>
        </p:sp>
      </p:grpSp>
      <p:grpSp>
        <p:nvGrpSpPr>
          <p:cNvPr id="10" name="Group 9">
            <a:extLst>
              <a:ext uri="{FF2B5EF4-FFF2-40B4-BE49-F238E27FC236}">
                <a16:creationId xmlns:a16="http://schemas.microsoft.com/office/drawing/2014/main" id="{DA83F005-5464-445D-A54B-B09540B9FD8A}"/>
              </a:ext>
            </a:extLst>
          </p:cNvPr>
          <p:cNvGrpSpPr/>
          <p:nvPr/>
        </p:nvGrpSpPr>
        <p:grpSpPr>
          <a:xfrm>
            <a:off x="300266" y="3084784"/>
            <a:ext cx="3747686" cy="1646793"/>
            <a:chOff x="3977460" y="1036733"/>
            <a:chExt cx="3747686" cy="1646793"/>
          </a:xfrm>
        </p:grpSpPr>
        <p:pic>
          <p:nvPicPr>
            <p:cNvPr id="23" name="Picture 22">
              <a:extLst>
                <a:ext uri="{FF2B5EF4-FFF2-40B4-BE49-F238E27FC236}">
                  <a16:creationId xmlns:a16="http://schemas.microsoft.com/office/drawing/2014/main" id="{4DC30D96-34B4-442E-88A3-1EF4D38CE624}"/>
                </a:ext>
              </a:extLst>
            </p:cNvPr>
            <p:cNvPicPr>
              <a:picLocks noChangeAspect="1"/>
            </p:cNvPicPr>
            <p:nvPr/>
          </p:nvPicPr>
          <p:blipFill rotWithShape="1">
            <a:blip r:embed="rId4"/>
            <a:srcRect l="751" t="15591" r="1422" b="5857"/>
            <a:stretch/>
          </p:blipFill>
          <p:spPr>
            <a:xfrm>
              <a:off x="3977460" y="1042735"/>
              <a:ext cx="3747686" cy="1640791"/>
            </a:xfrm>
            <a:prstGeom prst="rect">
              <a:avLst/>
            </a:prstGeom>
            <a:ln>
              <a:solidFill>
                <a:schemeClr val="tx1"/>
              </a:solidFill>
            </a:ln>
          </p:spPr>
        </p:pic>
        <p:sp>
          <p:nvSpPr>
            <p:cNvPr id="25" name="TextBox 24">
              <a:extLst>
                <a:ext uri="{FF2B5EF4-FFF2-40B4-BE49-F238E27FC236}">
                  <a16:creationId xmlns:a16="http://schemas.microsoft.com/office/drawing/2014/main" id="{C4E76AAC-6EA6-4AFA-AC78-0B0BBC04830E}"/>
                </a:ext>
              </a:extLst>
            </p:cNvPr>
            <p:cNvSpPr txBox="1"/>
            <p:nvPr/>
          </p:nvSpPr>
          <p:spPr>
            <a:xfrm>
              <a:off x="5100162" y="1036733"/>
              <a:ext cx="1622560" cy="200055"/>
            </a:xfrm>
            <a:prstGeom prst="rect">
              <a:avLst/>
            </a:prstGeom>
            <a:noFill/>
          </p:spPr>
          <p:txBody>
            <a:bodyPr wrap="none" rtlCol="0">
              <a:spAutoFit/>
            </a:bodyPr>
            <a:lstStyle/>
            <a:p>
              <a:r>
                <a:rPr lang="en-US" sz="700" dirty="0"/>
                <a:t>CUSTOMER POPULAR TWEET HASHTAG</a:t>
              </a:r>
            </a:p>
          </p:txBody>
        </p:sp>
      </p:grpSp>
      <p:grpSp>
        <p:nvGrpSpPr>
          <p:cNvPr id="12" name="Group 11">
            <a:extLst>
              <a:ext uri="{FF2B5EF4-FFF2-40B4-BE49-F238E27FC236}">
                <a16:creationId xmlns:a16="http://schemas.microsoft.com/office/drawing/2014/main" id="{5BA57F55-E0A1-4FDC-93EF-102D02F5EDF8}"/>
              </a:ext>
            </a:extLst>
          </p:cNvPr>
          <p:cNvGrpSpPr/>
          <p:nvPr/>
        </p:nvGrpSpPr>
        <p:grpSpPr>
          <a:xfrm>
            <a:off x="4193200" y="976168"/>
            <a:ext cx="3356091" cy="1709762"/>
            <a:chOff x="4127883" y="976168"/>
            <a:chExt cx="3356091" cy="1709762"/>
          </a:xfrm>
        </p:grpSpPr>
        <p:pic>
          <p:nvPicPr>
            <p:cNvPr id="14" name="Picture 13">
              <a:extLst>
                <a:ext uri="{FF2B5EF4-FFF2-40B4-BE49-F238E27FC236}">
                  <a16:creationId xmlns:a16="http://schemas.microsoft.com/office/drawing/2014/main" id="{B0BBCC60-5959-4E5D-BC8B-1993FF99DEC2}"/>
                </a:ext>
              </a:extLst>
            </p:cNvPr>
            <p:cNvPicPr>
              <a:picLocks noChangeAspect="1"/>
            </p:cNvPicPr>
            <p:nvPr/>
          </p:nvPicPr>
          <p:blipFill rotWithShape="1">
            <a:blip r:embed="rId5">
              <a:extLst>
                <a:ext uri="{28A0092B-C50C-407E-A947-70E740481C1C}">
                  <a14:useLocalDpi xmlns:a14="http://schemas.microsoft.com/office/drawing/2010/main" val="0"/>
                </a:ext>
              </a:extLst>
            </a:blip>
            <a:srcRect l="5131" t="17396" r="12933" b="9085"/>
            <a:stretch/>
          </p:blipFill>
          <p:spPr>
            <a:xfrm>
              <a:off x="4127883" y="980457"/>
              <a:ext cx="3356091" cy="1705473"/>
            </a:xfrm>
            <a:prstGeom prst="rect">
              <a:avLst/>
            </a:prstGeom>
            <a:ln>
              <a:solidFill>
                <a:schemeClr val="tx1"/>
              </a:solidFill>
            </a:ln>
          </p:spPr>
        </p:pic>
        <p:sp>
          <p:nvSpPr>
            <p:cNvPr id="26" name="TextBox 25">
              <a:extLst>
                <a:ext uri="{FF2B5EF4-FFF2-40B4-BE49-F238E27FC236}">
                  <a16:creationId xmlns:a16="http://schemas.microsoft.com/office/drawing/2014/main" id="{7BF0ACED-D4E8-4252-B6A9-FCF3000466DA}"/>
                </a:ext>
              </a:extLst>
            </p:cNvPr>
            <p:cNvSpPr txBox="1"/>
            <p:nvPr/>
          </p:nvSpPr>
          <p:spPr>
            <a:xfrm>
              <a:off x="5229695" y="976168"/>
              <a:ext cx="1301959" cy="200055"/>
            </a:xfrm>
            <a:prstGeom prst="rect">
              <a:avLst/>
            </a:prstGeom>
            <a:noFill/>
          </p:spPr>
          <p:txBody>
            <a:bodyPr wrap="none" rtlCol="0">
              <a:spAutoFit/>
            </a:bodyPr>
            <a:lstStyle/>
            <a:p>
              <a:r>
                <a:rPr lang="en-US" sz="700" dirty="0"/>
                <a:t>OFFICIAL TWEET DAILY COUNT</a:t>
              </a:r>
            </a:p>
          </p:txBody>
        </p:sp>
      </p:grpSp>
      <p:grpSp>
        <p:nvGrpSpPr>
          <p:cNvPr id="9" name="Group 8">
            <a:extLst>
              <a:ext uri="{FF2B5EF4-FFF2-40B4-BE49-F238E27FC236}">
                <a16:creationId xmlns:a16="http://schemas.microsoft.com/office/drawing/2014/main" id="{7C40A95B-9412-4F3E-A83B-64578630ADE2}"/>
              </a:ext>
            </a:extLst>
          </p:cNvPr>
          <p:cNvGrpSpPr/>
          <p:nvPr/>
        </p:nvGrpSpPr>
        <p:grpSpPr>
          <a:xfrm>
            <a:off x="4193200" y="3090794"/>
            <a:ext cx="3346148" cy="1640783"/>
            <a:chOff x="3977460" y="2958106"/>
            <a:chExt cx="3346148" cy="1640783"/>
          </a:xfrm>
        </p:grpSpPr>
        <p:pic>
          <p:nvPicPr>
            <p:cNvPr id="17" name="Picture 16">
              <a:extLst>
                <a:ext uri="{FF2B5EF4-FFF2-40B4-BE49-F238E27FC236}">
                  <a16:creationId xmlns:a16="http://schemas.microsoft.com/office/drawing/2014/main" id="{69AC928C-612E-4B3A-893C-769CE57DEA46}"/>
                </a:ext>
              </a:extLst>
            </p:cNvPr>
            <p:cNvPicPr>
              <a:picLocks noChangeAspect="1"/>
            </p:cNvPicPr>
            <p:nvPr/>
          </p:nvPicPr>
          <p:blipFill rotWithShape="1">
            <a:blip r:embed="rId6">
              <a:extLst>
                <a:ext uri="{28A0092B-C50C-407E-A947-70E740481C1C}">
                  <a14:useLocalDpi xmlns:a14="http://schemas.microsoft.com/office/drawing/2010/main" val="0"/>
                </a:ext>
              </a:extLst>
            </a:blip>
            <a:srcRect l="3895" t="15234" r="6338" b="10296"/>
            <a:stretch/>
          </p:blipFill>
          <p:spPr>
            <a:xfrm>
              <a:off x="3977460" y="2958106"/>
              <a:ext cx="3346148" cy="1640783"/>
            </a:xfrm>
            <a:prstGeom prst="rect">
              <a:avLst/>
            </a:prstGeom>
            <a:ln>
              <a:solidFill>
                <a:schemeClr val="tx1"/>
              </a:solidFill>
            </a:ln>
          </p:spPr>
        </p:pic>
        <p:sp>
          <p:nvSpPr>
            <p:cNvPr id="27" name="TextBox 26">
              <a:extLst>
                <a:ext uri="{FF2B5EF4-FFF2-40B4-BE49-F238E27FC236}">
                  <a16:creationId xmlns:a16="http://schemas.microsoft.com/office/drawing/2014/main" id="{C74A10A4-38CE-42AE-A0BF-6037E3C3551A}"/>
                </a:ext>
              </a:extLst>
            </p:cNvPr>
            <p:cNvSpPr txBox="1"/>
            <p:nvPr/>
          </p:nvSpPr>
          <p:spPr>
            <a:xfrm>
              <a:off x="5032785" y="2963612"/>
              <a:ext cx="1394934" cy="200055"/>
            </a:xfrm>
            <a:prstGeom prst="rect">
              <a:avLst/>
            </a:prstGeom>
            <a:noFill/>
          </p:spPr>
          <p:txBody>
            <a:bodyPr wrap="none" rtlCol="0">
              <a:spAutoFit/>
            </a:bodyPr>
            <a:lstStyle/>
            <a:p>
              <a:r>
                <a:rPr lang="en-US" sz="700" dirty="0"/>
                <a:t>CUSTOMER TWEET DAILY COUNT</a:t>
              </a:r>
            </a:p>
          </p:txBody>
        </p:sp>
      </p:grpSp>
      <p:pic>
        <p:nvPicPr>
          <p:cNvPr id="11" name="Picture 10">
            <a:extLst>
              <a:ext uri="{FF2B5EF4-FFF2-40B4-BE49-F238E27FC236}">
                <a16:creationId xmlns:a16="http://schemas.microsoft.com/office/drawing/2014/main" id="{7346D8E0-EE53-4671-B382-F4E03D5EC5F3}"/>
              </a:ext>
            </a:extLst>
          </p:cNvPr>
          <p:cNvPicPr>
            <a:picLocks noChangeAspect="1"/>
          </p:cNvPicPr>
          <p:nvPr/>
        </p:nvPicPr>
        <p:blipFill rotWithShape="1">
          <a:blip r:embed="rId7"/>
          <a:srcRect l="2593" t="1358" r="3046" b="5502"/>
          <a:stretch/>
        </p:blipFill>
        <p:spPr>
          <a:xfrm>
            <a:off x="7786448" y="2947866"/>
            <a:ext cx="4076714" cy="1943924"/>
          </a:xfrm>
          <a:prstGeom prst="rect">
            <a:avLst/>
          </a:prstGeom>
          <a:ln>
            <a:solidFill>
              <a:schemeClr val="tx1"/>
            </a:solidFill>
          </a:ln>
        </p:spPr>
      </p:pic>
    </p:spTree>
    <p:extLst>
      <p:ext uri="{BB962C8B-B14F-4D97-AF65-F5344CB8AC3E}">
        <p14:creationId xmlns:p14="http://schemas.microsoft.com/office/powerpoint/2010/main" val="24384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Hero Motocorp – Twitter Analysis (2)</a:t>
            </a:r>
          </a:p>
        </p:txBody>
      </p:sp>
      <p:grpSp>
        <p:nvGrpSpPr>
          <p:cNvPr id="7" name="Group 6">
            <a:extLst>
              <a:ext uri="{FF2B5EF4-FFF2-40B4-BE49-F238E27FC236}">
                <a16:creationId xmlns:a16="http://schemas.microsoft.com/office/drawing/2014/main" id="{384D7022-0118-470E-BAF2-ABFD8120DB0C}"/>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163D8D61-A2E6-4EEF-8363-B82AE0BB469A}"/>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2C8961-C872-4AE6-B0F2-6BD03A057CDD}"/>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3" name="TextBox 12">
            <a:extLst>
              <a:ext uri="{FF2B5EF4-FFF2-40B4-BE49-F238E27FC236}">
                <a16:creationId xmlns:a16="http://schemas.microsoft.com/office/drawing/2014/main" id="{F69952F3-4B81-45E2-B646-94F61FE4B070}"/>
              </a:ext>
            </a:extLst>
          </p:cNvPr>
          <p:cNvSpPr txBox="1"/>
          <p:nvPr/>
        </p:nvSpPr>
        <p:spPr>
          <a:xfrm>
            <a:off x="411062" y="5702569"/>
            <a:ext cx="11245062" cy="1200329"/>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Tweets were categorized into </a:t>
            </a:r>
            <a:r>
              <a:rPr lang="en-IN" sz="1200" b="0" i="1" u="none" strike="noStrike" cap="none" dirty="0" err="1">
                <a:solidFill>
                  <a:schemeClr val="dk1"/>
                </a:solidFill>
                <a:latin typeface="Calibri"/>
                <a:ea typeface="Calibri"/>
                <a:cs typeface="Calibri"/>
                <a:sym typeface="Calibri"/>
              </a:rPr>
              <a:t>Pre_covid</a:t>
            </a:r>
            <a:r>
              <a:rPr lang="en-IN" sz="1200" b="0" i="1" u="none" strike="noStrike" cap="none" dirty="0">
                <a:solidFill>
                  <a:schemeClr val="dk1"/>
                </a:solidFill>
                <a:latin typeface="Calibri"/>
                <a:ea typeface="Calibri"/>
                <a:cs typeface="Calibri"/>
                <a:sym typeface="Calibri"/>
              </a:rPr>
              <a:t> and </a:t>
            </a:r>
            <a:r>
              <a:rPr lang="en-IN" sz="1200" b="0" i="1" u="none" strike="noStrike" cap="none" dirty="0" err="1">
                <a:solidFill>
                  <a:schemeClr val="dk1"/>
                </a:solidFill>
                <a:latin typeface="Calibri"/>
                <a:ea typeface="Calibri"/>
                <a:cs typeface="Calibri"/>
                <a:sym typeface="Calibri"/>
              </a:rPr>
              <a:t>Post_Covid</a:t>
            </a:r>
            <a:r>
              <a:rPr lang="en-IN" sz="1200" b="0" i="1" u="none" strike="noStrike" cap="none" dirty="0">
                <a:solidFill>
                  <a:schemeClr val="dk1"/>
                </a:solidFill>
                <a:latin typeface="Calibri"/>
                <a:ea typeface="Calibri"/>
                <a:cs typeface="Calibri"/>
                <a:sym typeface="Calibri"/>
              </a:rPr>
              <a:t> tweets and  was used to analyse consumers sentiments based on the </a:t>
            </a:r>
            <a:r>
              <a:rPr lang="en-IN" sz="1200" b="0" i="1" u="none" strike="noStrike" cap="none" dirty="0" err="1">
                <a:solidFill>
                  <a:schemeClr val="dk1"/>
                </a:solidFill>
                <a:latin typeface="Calibri"/>
                <a:ea typeface="Calibri"/>
                <a:cs typeface="Calibri"/>
                <a:sym typeface="Calibri"/>
              </a:rPr>
              <a:t>covid</a:t>
            </a:r>
            <a:r>
              <a:rPr lang="en-IN" sz="1200" b="0" i="1" u="none" strike="noStrike" cap="none" dirty="0">
                <a:solidFill>
                  <a:schemeClr val="dk1"/>
                </a:solidFill>
                <a:latin typeface="Calibri"/>
                <a:ea typeface="Calibri"/>
                <a:cs typeface="Calibri"/>
                <a:sym typeface="Calibri"/>
              </a:rPr>
              <a:t> era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Topic modelling was one of the key approaches that was used to derive the meaningful insights from the topics to learn about the consumers sentiment.</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Graphical representation is used to study the  </a:t>
            </a:r>
            <a:r>
              <a:rPr lang="en-IN" sz="1200" b="0" i="1" u="none" strike="noStrike" cap="none" dirty="0" err="1">
                <a:solidFill>
                  <a:schemeClr val="dk1"/>
                </a:solidFill>
                <a:latin typeface="Calibri"/>
                <a:ea typeface="Calibri"/>
                <a:cs typeface="Calibri"/>
                <a:sym typeface="Calibri"/>
              </a:rPr>
              <a:t>Pre_covid</a:t>
            </a:r>
            <a:r>
              <a:rPr lang="en-IN" sz="1200" b="0" i="1" u="none" strike="noStrike" cap="none" dirty="0">
                <a:solidFill>
                  <a:schemeClr val="dk1"/>
                </a:solidFill>
                <a:latin typeface="Calibri"/>
                <a:ea typeface="Calibri"/>
                <a:cs typeface="Calibri"/>
                <a:sym typeface="Calibri"/>
              </a:rPr>
              <a:t> and </a:t>
            </a:r>
            <a:r>
              <a:rPr lang="en-IN" sz="1200" b="0" i="1" u="none" strike="noStrike" cap="none" dirty="0" err="1">
                <a:solidFill>
                  <a:schemeClr val="dk1"/>
                </a:solidFill>
                <a:latin typeface="Calibri"/>
                <a:ea typeface="Calibri"/>
                <a:cs typeface="Calibri"/>
                <a:sym typeface="Calibri"/>
              </a:rPr>
              <a:t>Post_covid</a:t>
            </a:r>
            <a:r>
              <a:rPr lang="en-IN" sz="1200" b="0" i="1" u="none" strike="noStrike" cap="none" dirty="0">
                <a:solidFill>
                  <a:schemeClr val="dk1"/>
                </a:solidFill>
                <a:latin typeface="Calibri"/>
                <a:ea typeface="Calibri"/>
                <a:cs typeface="Calibri"/>
                <a:sym typeface="Calibri"/>
              </a:rPr>
              <a:t> sentimental behaviour of customers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As an observation there is slight increase of 1% in Positive sentiments in </a:t>
            </a:r>
            <a:r>
              <a:rPr lang="en-IN" sz="1200" b="0" i="1" u="none" strike="noStrike" cap="none" dirty="0" err="1">
                <a:solidFill>
                  <a:schemeClr val="dk1"/>
                </a:solidFill>
                <a:latin typeface="Calibri"/>
                <a:ea typeface="Calibri"/>
                <a:cs typeface="Calibri"/>
                <a:sym typeface="Calibri"/>
              </a:rPr>
              <a:t>Post_covid</a:t>
            </a:r>
            <a:r>
              <a:rPr lang="en-IN" sz="1200" b="0" i="1" u="none" strike="noStrike" cap="none" dirty="0">
                <a:solidFill>
                  <a:schemeClr val="dk1"/>
                </a:solidFill>
                <a:latin typeface="Calibri"/>
                <a:ea typeface="Calibri"/>
                <a:cs typeface="Calibri"/>
                <a:sym typeface="Calibri"/>
              </a:rPr>
              <a:t> era, simultaneously there is a decline of 2.4%  in  Very Positive sentiments.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In the month of March Sentiment Variation seems to be high, also same trends is observed in the Festive season of Oct Nov. One key observation that most of the sentiments are positive .</a:t>
            </a:r>
          </a:p>
        </p:txBody>
      </p:sp>
      <p:pic>
        <p:nvPicPr>
          <p:cNvPr id="12" name="Picture 11">
            <a:extLst>
              <a:ext uri="{FF2B5EF4-FFF2-40B4-BE49-F238E27FC236}">
                <a16:creationId xmlns:a16="http://schemas.microsoft.com/office/drawing/2014/main" id="{80AF3D23-3120-4016-ACCA-9C2338741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2" y="958114"/>
            <a:ext cx="5472684" cy="2027670"/>
          </a:xfrm>
          <a:prstGeom prst="rect">
            <a:avLst/>
          </a:prstGeom>
        </p:spPr>
      </p:pic>
      <p:pic>
        <p:nvPicPr>
          <p:cNvPr id="14" name="Picture 13">
            <a:extLst>
              <a:ext uri="{FF2B5EF4-FFF2-40B4-BE49-F238E27FC236}">
                <a16:creationId xmlns:a16="http://schemas.microsoft.com/office/drawing/2014/main" id="{5DE6168E-782D-4931-8F90-183AE307226E}"/>
              </a:ext>
            </a:extLst>
          </p:cNvPr>
          <p:cNvPicPr>
            <a:picLocks noChangeAspect="1"/>
          </p:cNvPicPr>
          <p:nvPr/>
        </p:nvPicPr>
        <p:blipFill rotWithShape="1">
          <a:blip r:embed="rId4">
            <a:extLst>
              <a:ext uri="{28A0092B-C50C-407E-A947-70E740481C1C}">
                <a14:useLocalDpi xmlns:a14="http://schemas.microsoft.com/office/drawing/2010/main" val="0"/>
              </a:ext>
            </a:extLst>
          </a:blip>
          <a:srcRect l="1757" t="13371" r="989" b="7378"/>
          <a:stretch/>
        </p:blipFill>
        <p:spPr>
          <a:xfrm>
            <a:off x="6147090" y="844150"/>
            <a:ext cx="5509034" cy="2101625"/>
          </a:xfrm>
          <a:prstGeom prst="rect">
            <a:avLst/>
          </a:prstGeom>
          <a:ln>
            <a:solidFill>
              <a:schemeClr val="tx1"/>
            </a:solidFill>
          </a:ln>
        </p:spPr>
      </p:pic>
      <p:graphicFrame>
        <p:nvGraphicFramePr>
          <p:cNvPr id="15" name="Table 14">
            <a:extLst>
              <a:ext uri="{FF2B5EF4-FFF2-40B4-BE49-F238E27FC236}">
                <a16:creationId xmlns:a16="http://schemas.microsoft.com/office/drawing/2014/main" id="{7C386BF4-CFEA-4B24-82C9-1FA0D3658FC3}"/>
              </a:ext>
            </a:extLst>
          </p:cNvPr>
          <p:cNvGraphicFramePr>
            <a:graphicFrameLocks noGrp="1"/>
          </p:cNvGraphicFramePr>
          <p:nvPr>
            <p:extLst>
              <p:ext uri="{D42A27DB-BD31-4B8C-83A1-F6EECF244321}">
                <p14:modId xmlns:p14="http://schemas.microsoft.com/office/powerpoint/2010/main" val="2435878440"/>
              </p:ext>
            </p:extLst>
          </p:nvPr>
        </p:nvGraphicFramePr>
        <p:xfrm>
          <a:off x="7114750" y="3243295"/>
          <a:ext cx="3595954" cy="1688064"/>
        </p:xfrm>
        <a:graphic>
          <a:graphicData uri="http://schemas.openxmlformats.org/drawingml/2006/table">
            <a:tbl>
              <a:tblPr firstRow="1" bandRow="1">
                <a:tableStyleId>{5A111915-BE36-4E01-A7E5-04B1672EAD32}</a:tableStyleId>
              </a:tblPr>
              <a:tblGrid>
                <a:gridCol w="1747834">
                  <a:extLst>
                    <a:ext uri="{9D8B030D-6E8A-4147-A177-3AD203B41FA5}">
                      <a16:colId xmlns:a16="http://schemas.microsoft.com/office/drawing/2014/main" val="2075312815"/>
                    </a:ext>
                  </a:extLst>
                </a:gridCol>
                <a:gridCol w="1848120">
                  <a:extLst>
                    <a:ext uri="{9D8B030D-6E8A-4147-A177-3AD203B41FA5}">
                      <a16:colId xmlns:a16="http://schemas.microsoft.com/office/drawing/2014/main" val="1941303219"/>
                    </a:ext>
                  </a:extLst>
                </a:gridCol>
              </a:tblGrid>
              <a:tr h="406905">
                <a:tc gridSpan="2">
                  <a:txBody>
                    <a:bodyPr/>
                    <a:lstStyle/>
                    <a:p>
                      <a:pPr algn="ctr"/>
                      <a:r>
                        <a:rPr lang="en-US" sz="1100" dirty="0">
                          <a:solidFill>
                            <a:schemeClr val="bg1"/>
                          </a:solidFill>
                        </a:rPr>
                        <a:t>Bigram Sentiment Analysis</a:t>
                      </a:r>
                    </a:p>
                    <a:p>
                      <a:pPr algn="ctr"/>
                      <a:r>
                        <a:rPr lang="en-US" sz="1100" dirty="0">
                          <a:solidFill>
                            <a:schemeClr val="bg1"/>
                          </a:solidFill>
                        </a:rPr>
                        <a:t>(Tweets and YouTube comments)</a:t>
                      </a:r>
                    </a:p>
                    <a:p>
                      <a:pPr algn="ctr"/>
                      <a:r>
                        <a:rPr lang="en-US" sz="1100" dirty="0">
                          <a:solidFill>
                            <a:schemeClr val="bg1"/>
                          </a:solidFill>
                        </a:rPr>
                        <a:t>Top 3 discussions</a:t>
                      </a:r>
                    </a:p>
                  </a:txBody>
                  <a:tcPr>
                    <a:solidFill>
                      <a:srgbClr val="095879"/>
                    </a:solidFill>
                  </a:tcPr>
                </a:tc>
                <a:tc hMerge="1">
                  <a:txBody>
                    <a:bodyPr/>
                    <a:lstStyle/>
                    <a:p>
                      <a:pPr algn="ctr"/>
                      <a:endParaRPr lang="en-US" sz="1400" dirty="0">
                        <a:solidFill>
                          <a:schemeClr val="bg1"/>
                        </a:solidFill>
                      </a:endParaRPr>
                    </a:p>
                  </a:txBody>
                  <a:tcPr>
                    <a:solidFill>
                      <a:srgbClr val="095879"/>
                    </a:solidFill>
                  </a:tcPr>
                </a:tc>
                <a:extLst>
                  <a:ext uri="{0D108BD9-81ED-4DB2-BD59-A6C34878D82A}">
                    <a16:rowId xmlns:a16="http://schemas.microsoft.com/office/drawing/2014/main" val="3784720462"/>
                  </a:ext>
                </a:extLst>
              </a:tr>
              <a:tr h="177369">
                <a:tc>
                  <a:txBody>
                    <a:bodyPr/>
                    <a:lstStyle/>
                    <a:p>
                      <a:pPr algn="ctr"/>
                      <a:r>
                        <a:rPr lang="en-US" sz="1100" b="1" dirty="0">
                          <a:solidFill>
                            <a:schemeClr val="bg1"/>
                          </a:solidFill>
                        </a:rPr>
                        <a:t>Positive</a:t>
                      </a:r>
                    </a:p>
                  </a:txBody>
                  <a:tcPr>
                    <a:lnR w="12700" cap="flat" cmpd="sng" algn="ctr">
                      <a:solidFill>
                        <a:srgbClr val="095879"/>
                      </a:solidFill>
                      <a:prstDash val="solid"/>
                      <a:round/>
                      <a:headEnd type="none" w="med" len="med"/>
                      <a:tailEnd type="none" w="med" len="med"/>
                    </a:lnR>
                    <a:solidFill>
                      <a:srgbClr val="095879"/>
                    </a:solidFill>
                  </a:tcPr>
                </a:tc>
                <a:tc>
                  <a:txBody>
                    <a:bodyPr/>
                    <a:lstStyle/>
                    <a:p>
                      <a:pPr algn="ctr"/>
                      <a:r>
                        <a:rPr lang="en-US" sz="1100" b="1" dirty="0">
                          <a:solidFill>
                            <a:schemeClr val="bg1"/>
                          </a:solidFill>
                        </a:rPr>
                        <a:t>Negative</a:t>
                      </a:r>
                    </a:p>
                  </a:txBody>
                  <a:tcPr>
                    <a:lnL w="12700" cap="flat" cmpd="sng" algn="ctr">
                      <a:solidFill>
                        <a:srgbClr val="095879"/>
                      </a:solidFill>
                      <a:prstDash val="solid"/>
                      <a:round/>
                      <a:headEnd type="none" w="med" len="med"/>
                      <a:tailEnd type="none" w="med" len="med"/>
                    </a:lnL>
                    <a:solidFill>
                      <a:srgbClr val="095879"/>
                    </a:solidFill>
                  </a:tcPr>
                </a:tc>
                <a:extLst>
                  <a:ext uri="{0D108BD9-81ED-4DB2-BD59-A6C34878D82A}">
                    <a16:rowId xmlns:a16="http://schemas.microsoft.com/office/drawing/2014/main" val="3477550210"/>
                  </a:ext>
                </a:extLst>
              </a:tr>
              <a:tr h="271711">
                <a:tc>
                  <a:txBody>
                    <a:bodyPr/>
                    <a:lstStyle/>
                    <a:p>
                      <a:pPr algn="ctr"/>
                      <a:r>
                        <a:rPr lang="en-US" sz="1100" dirty="0"/>
                        <a:t>Nice review</a:t>
                      </a:r>
                    </a:p>
                  </a:txBody>
                  <a:tcPr anchor="ctr">
                    <a:lnR w="12700" cap="flat" cmpd="sng" algn="ctr">
                      <a:solidFill>
                        <a:srgbClr val="095879"/>
                      </a:solidFill>
                      <a:prstDash val="solid"/>
                      <a:round/>
                      <a:headEnd type="none" w="med" len="med"/>
                      <a:tailEnd type="none" w="med" len="med"/>
                    </a:lnR>
                    <a:lnB w="12700" cap="flat" cmpd="sng" algn="ctr">
                      <a:solidFill>
                        <a:srgbClr val="095879"/>
                      </a:solidFill>
                      <a:prstDash val="solid"/>
                      <a:round/>
                      <a:headEnd type="none" w="med" len="med"/>
                      <a:tailEnd type="none" w="med" len="med"/>
                    </a:lnB>
                  </a:tcPr>
                </a:tc>
                <a:tc>
                  <a:txBody>
                    <a:bodyPr/>
                    <a:lstStyle/>
                    <a:p>
                      <a:pPr algn="ctr"/>
                      <a:r>
                        <a:rPr lang="en-US" sz="1100" dirty="0"/>
                        <a:t>Tyre issues</a:t>
                      </a:r>
                    </a:p>
                  </a:txBody>
                  <a:tcPr anchor="ctr">
                    <a:lnL w="12700" cap="flat" cmpd="sng" algn="ctr">
                      <a:solidFill>
                        <a:srgbClr val="095879"/>
                      </a:solidFill>
                      <a:prstDash val="solid"/>
                      <a:round/>
                      <a:headEnd type="none" w="med" len="med"/>
                      <a:tailEnd type="none" w="med" len="med"/>
                    </a:lnL>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770976006"/>
                  </a:ext>
                </a:extLst>
              </a:tr>
              <a:tr h="303833">
                <a:tc>
                  <a:txBody>
                    <a:bodyPr/>
                    <a:lstStyle/>
                    <a:p>
                      <a:pPr algn="ctr"/>
                      <a:r>
                        <a:rPr lang="en-US" sz="1100" dirty="0"/>
                        <a:t>Good speed</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tc>
                  <a:txBody>
                    <a:bodyPr/>
                    <a:lstStyle/>
                    <a:p>
                      <a:pPr algn="ctr"/>
                      <a:r>
                        <a:rPr lang="en-US" sz="1100" dirty="0"/>
                        <a:t>Worst service</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737871599"/>
                  </a:ext>
                </a:extLst>
              </a:tr>
              <a:tr h="177369">
                <a:tc>
                  <a:txBody>
                    <a:bodyPr/>
                    <a:lstStyle/>
                    <a:p>
                      <a:pPr algn="ctr"/>
                      <a:r>
                        <a:rPr lang="en-US" sz="1100" dirty="0"/>
                        <a:t>White color</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tcPr>
                </a:tc>
                <a:tc>
                  <a:txBody>
                    <a:bodyPr/>
                    <a:lstStyle/>
                    <a:p>
                      <a:pPr algn="ctr"/>
                      <a:r>
                        <a:rPr lang="en-US" sz="1100" dirty="0"/>
                        <a:t>Unpleasant experience</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tcPr>
                </a:tc>
                <a:extLst>
                  <a:ext uri="{0D108BD9-81ED-4DB2-BD59-A6C34878D82A}">
                    <a16:rowId xmlns:a16="http://schemas.microsoft.com/office/drawing/2014/main" val="1082116681"/>
                  </a:ext>
                </a:extLst>
              </a:tr>
            </a:tbl>
          </a:graphicData>
        </a:graphic>
      </p:graphicFrame>
      <p:pic>
        <p:nvPicPr>
          <p:cNvPr id="16" name="Picture 15">
            <a:extLst>
              <a:ext uri="{FF2B5EF4-FFF2-40B4-BE49-F238E27FC236}">
                <a16:creationId xmlns:a16="http://schemas.microsoft.com/office/drawing/2014/main" id="{CEA14153-0858-41B3-B383-6FBCDD4EC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59" y="3019983"/>
            <a:ext cx="5071689" cy="2171495"/>
          </a:xfrm>
          <a:prstGeom prst="rect">
            <a:avLst/>
          </a:prstGeom>
        </p:spPr>
      </p:pic>
      <p:sp>
        <p:nvSpPr>
          <p:cNvPr id="17" name="TextBox 16">
            <a:extLst>
              <a:ext uri="{FF2B5EF4-FFF2-40B4-BE49-F238E27FC236}">
                <a16:creationId xmlns:a16="http://schemas.microsoft.com/office/drawing/2014/main" id="{A2BABD49-ECBF-41B3-85ED-6AEC3A5797FA}"/>
              </a:ext>
            </a:extLst>
          </p:cNvPr>
          <p:cNvSpPr txBox="1"/>
          <p:nvPr/>
        </p:nvSpPr>
        <p:spPr>
          <a:xfrm>
            <a:off x="8039732" y="999201"/>
            <a:ext cx="1745991" cy="200055"/>
          </a:xfrm>
          <a:prstGeom prst="rect">
            <a:avLst/>
          </a:prstGeom>
          <a:noFill/>
        </p:spPr>
        <p:txBody>
          <a:bodyPr wrap="none" rtlCol="0">
            <a:spAutoFit/>
          </a:bodyPr>
          <a:lstStyle/>
          <a:p>
            <a:pPr algn="ctr"/>
            <a:r>
              <a:rPr lang="en-US" sz="700" dirty="0"/>
              <a:t>TWEET SENTIMENT VARIATION WITH TIME</a:t>
            </a:r>
          </a:p>
        </p:txBody>
      </p:sp>
    </p:spTree>
    <p:extLst>
      <p:ext uri="{BB962C8B-B14F-4D97-AF65-F5344CB8AC3E}">
        <p14:creationId xmlns:p14="http://schemas.microsoft.com/office/powerpoint/2010/main" val="101881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Honda Motorcycles – Twitter Analysis (1)</a:t>
            </a:r>
          </a:p>
        </p:txBody>
      </p:sp>
      <p:grpSp>
        <p:nvGrpSpPr>
          <p:cNvPr id="7" name="Group 6">
            <a:extLst>
              <a:ext uri="{FF2B5EF4-FFF2-40B4-BE49-F238E27FC236}">
                <a16:creationId xmlns:a16="http://schemas.microsoft.com/office/drawing/2014/main" id="{6A3077F8-E3CB-4562-A40B-650323948444}"/>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E64479BB-1B8E-4CB0-A0C4-82641D2A082A}"/>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BB183F-56FA-4497-B9B5-27812B0C13C0}"/>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9" name="TextBox 18">
            <a:extLst>
              <a:ext uri="{FF2B5EF4-FFF2-40B4-BE49-F238E27FC236}">
                <a16:creationId xmlns:a16="http://schemas.microsoft.com/office/drawing/2014/main" id="{E4A6B3DF-6EF7-4721-841D-20A86BB0E2AA}"/>
              </a:ext>
            </a:extLst>
          </p:cNvPr>
          <p:cNvSpPr txBox="1"/>
          <p:nvPr/>
        </p:nvSpPr>
        <p:spPr>
          <a:xfrm>
            <a:off x="411061" y="5601417"/>
            <a:ext cx="11672483" cy="1446550"/>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100" i="1" dirty="0">
                <a:solidFill>
                  <a:schemeClr val="dk1"/>
                </a:solidFill>
                <a:latin typeface="Calibri"/>
                <a:ea typeface="Calibri"/>
                <a:cs typeface="Calibri"/>
                <a:sym typeface="Calibri"/>
              </a:rPr>
              <a:t>Pre-</a:t>
            </a:r>
            <a:r>
              <a:rPr lang="en-IN" sz="1100" i="1" dirty="0" err="1">
                <a:solidFill>
                  <a:schemeClr val="dk1"/>
                </a:solidFill>
                <a:latin typeface="Calibri"/>
                <a:ea typeface="Calibri"/>
                <a:cs typeface="Calibri"/>
                <a:sym typeface="Calibri"/>
              </a:rPr>
              <a:t>covid</a:t>
            </a:r>
            <a:r>
              <a:rPr lang="en-IN" sz="1100" i="1" dirty="0">
                <a:solidFill>
                  <a:schemeClr val="dk1"/>
                </a:solidFill>
                <a:latin typeface="Calibri"/>
                <a:ea typeface="Calibri"/>
                <a:cs typeface="Calibri"/>
                <a:sym typeface="Calibri"/>
              </a:rPr>
              <a:t> hashtag analysis talks about models like  ‘</a:t>
            </a:r>
            <a:r>
              <a:rPr lang="en-IN" sz="1100" i="1" dirty="0" err="1">
                <a:solidFill>
                  <a:schemeClr val="dk1"/>
                </a:solidFill>
                <a:latin typeface="Calibri"/>
                <a:ea typeface="Calibri"/>
                <a:cs typeface="Calibri"/>
                <a:sym typeface="Calibri"/>
              </a:rPr>
              <a:t>Activa</a:t>
            </a:r>
            <a:r>
              <a:rPr lang="en-IN" sz="1100" i="1" dirty="0">
                <a:solidFill>
                  <a:schemeClr val="dk1"/>
                </a:solidFill>
                <a:latin typeface="Calibri"/>
                <a:ea typeface="Calibri"/>
                <a:cs typeface="Calibri"/>
                <a:sym typeface="Calibri"/>
              </a:rPr>
              <a:t> 6G’,’activa125’,’Dio’&amp; ‘Africa twin’ as you can see in monthly tweet hash tag popularity</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100" i="1" dirty="0">
                <a:solidFill>
                  <a:schemeClr val="dk1"/>
                </a:solidFill>
                <a:latin typeface="Calibri"/>
                <a:ea typeface="Calibri"/>
                <a:cs typeface="Calibri"/>
                <a:sym typeface="Calibri"/>
              </a:rPr>
              <a:t>Pre </a:t>
            </a:r>
            <a:r>
              <a:rPr lang="en-IN" sz="1100" i="1" dirty="0" err="1">
                <a:solidFill>
                  <a:schemeClr val="dk1"/>
                </a:solidFill>
                <a:latin typeface="Calibri"/>
                <a:ea typeface="Calibri"/>
                <a:cs typeface="Calibri"/>
                <a:sym typeface="Calibri"/>
              </a:rPr>
              <a:t>covid</a:t>
            </a:r>
            <a:r>
              <a:rPr lang="en-IN" sz="1100" i="1" dirty="0">
                <a:solidFill>
                  <a:schemeClr val="dk1"/>
                </a:solidFill>
                <a:latin typeface="Calibri"/>
                <a:ea typeface="Calibri"/>
                <a:cs typeface="Calibri"/>
                <a:sym typeface="Calibri"/>
              </a:rPr>
              <a:t>--  Activa 6G launched in Jan 2020, because of  </a:t>
            </a:r>
            <a:r>
              <a:rPr lang="en-IN" sz="1100" i="1" dirty="0" err="1">
                <a:solidFill>
                  <a:schemeClr val="dk1"/>
                </a:solidFill>
                <a:latin typeface="Calibri"/>
                <a:ea typeface="Calibri"/>
                <a:cs typeface="Calibri"/>
                <a:sym typeface="Calibri"/>
              </a:rPr>
              <a:t>laucnch</a:t>
            </a:r>
            <a:r>
              <a:rPr lang="en-IN" sz="1100" i="1" dirty="0">
                <a:solidFill>
                  <a:schemeClr val="dk1"/>
                </a:solidFill>
                <a:latin typeface="Calibri"/>
                <a:ea typeface="Calibri"/>
                <a:cs typeface="Calibri"/>
                <a:sym typeface="Calibri"/>
              </a:rPr>
              <a:t> there is little  spike of  tweets in Jan-2020.</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100" i="1" dirty="0">
                <a:solidFill>
                  <a:schemeClr val="dk1"/>
                </a:solidFill>
                <a:latin typeface="Calibri"/>
                <a:ea typeface="Calibri"/>
                <a:cs typeface="Calibri"/>
                <a:sym typeface="Calibri"/>
              </a:rPr>
              <a:t>Some launches of models like CD 110 Dream BSVI (</a:t>
            </a:r>
            <a:r>
              <a:rPr lang="en-IN" sz="1100" i="1" dirty="0" err="1">
                <a:solidFill>
                  <a:schemeClr val="dk1"/>
                </a:solidFill>
                <a:latin typeface="Calibri"/>
                <a:ea typeface="Calibri"/>
                <a:cs typeface="Calibri"/>
                <a:sym typeface="Calibri"/>
              </a:rPr>
              <a:t>Kuch</a:t>
            </a:r>
            <a:r>
              <a:rPr lang="en-IN" sz="1100" i="1" dirty="0">
                <a:solidFill>
                  <a:schemeClr val="dk1"/>
                </a:solidFill>
                <a:latin typeface="Calibri"/>
                <a:ea typeface="Calibri"/>
                <a:cs typeface="Calibri"/>
                <a:sym typeface="Calibri"/>
              </a:rPr>
              <a:t> </a:t>
            </a:r>
            <a:r>
              <a:rPr lang="en-IN" sz="1100" i="1" dirty="0" err="1">
                <a:solidFill>
                  <a:schemeClr val="dk1"/>
                </a:solidFill>
                <a:latin typeface="Calibri"/>
                <a:ea typeface="Calibri"/>
                <a:cs typeface="Calibri"/>
                <a:sym typeface="Calibri"/>
              </a:rPr>
              <a:t>kuch</a:t>
            </a:r>
            <a:r>
              <a:rPr lang="en-IN" sz="1100" i="1" dirty="0">
                <a:solidFill>
                  <a:schemeClr val="dk1"/>
                </a:solidFill>
                <a:latin typeface="Calibri"/>
                <a:ea typeface="Calibri"/>
                <a:cs typeface="Calibri"/>
                <a:sym typeface="Calibri"/>
              </a:rPr>
              <a:t> </a:t>
            </a:r>
            <a:r>
              <a:rPr lang="en-IN" sz="1100" i="1" dirty="0" err="1">
                <a:solidFill>
                  <a:schemeClr val="dk1"/>
                </a:solidFill>
                <a:latin typeface="Calibri"/>
                <a:ea typeface="Calibri"/>
                <a:cs typeface="Calibri"/>
                <a:sym typeface="Calibri"/>
              </a:rPr>
              <a:t>nahi</a:t>
            </a:r>
            <a:r>
              <a:rPr lang="en-IN" sz="1100" i="1" dirty="0">
                <a:solidFill>
                  <a:schemeClr val="dk1"/>
                </a:solidFill>
                <a:latin typeface="Calibri"/>
                <a:ea typeface="Calibri"/>
                <a:cs typeface="Calibri"/>
                <a:sym typeface="Calibri"/>
              </a:rPr>
              <a:t>…Sab </a:t>
            </a:r>
            <a:r>
              <a:rPr lang="en-IN" sz="1100" i="1" dirty="0" err="1">
                <a:solidFill>
                  <a:schemeClr val="dk1"/>
                </a:solidFill>
                <a:latin typeface="Calibri"/>
                <a:ea typeface="Calibri"/>
                <a:cs typeface="Calibri"/>
                <a:sym typeface="Calibri"/>
              </a:rPr>
              <a:t>Kuch</a:t>
            </a:r>
            <a:r>
              <a:rPr lang="en-IN" sz="1100" i="1" dirty="0">
                <a:solidFill>
                  <a:schemeClr val="dk1"/>
                </a:solidFill>
                <a:latin typeface="Calibri"/>
                <a:ea typeface="Calibri"/>
                <a:cs typeface="Calibri"/>
                <a:sym typeface="Calibri"/>
              </a:rPr>
              <a:t> Hai)&amp; GRAZIA 125 BSVI  happened in June 2020, but tweets were very less as you can see between may 2020 &amp; July 2020</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100" i="1" dirty="0">
                <a:solidFill>
                  <a:schemeClr val="dk1"/>
                </a:solidFill>
                <a:latin typeface="Calibri"/>
                <a:ea typeface="Calibri"/>
                <a:cs typeface="Calibri"/>
                <a:sym typeface="Calibri"/>
              </a:rPr>
              <a:t>Post </a:t>
            </a:r>
            <a:r>
              <a:rPr lang="en-IN" sz="1100" i="1" dirty="0" err="1">
                <a:solidFill>
                  <a:schemeClr val="dk1"/>
                </a:solidFill>
                <a:latin typeface="Calibri"/>
                <a:ea typeface="Calibri"/>
                <a:cs typeface="Calibri"/>
                <a:sym typeface="Calibri"/>
              </a:rPr>
              <a:t>Covid</a:t>
            </a:r>
            <a:r>
              <a:rPr lang="en-IN" sz="1100" i="1" dirty="0">
                <a:solidFill>
                  <a:schemeClr val="dk1"/>
                </a:solidFill>
                <a:latin typeface="Calibri"/>
                <a:ea typeface="Calibri"/>
                <a:cs typeface="Calibri"/>
                <a:sym typeface="Calibri"/>
              </a:rPr>
              <a:t> : (July 2020)For strengthening contactless customer engagement in times of social distancing, Honda 2Wheelers India has announced the launch of its digital, secure and convenient ‘Online Booking’ platform.</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100" i="1" dirty="0">
                <a:solidFill>
                  <a:schemeClr val="dk1"/>
                </a:solidFill>
                <a:latin typeface="Calibri"/>
                <a:ea typeface="Calibri"/>
                <a:cs typeface="Calibri"/>
                <a:sym typeface="Calibri"/>
              </a:rPr>
              <a:t>These is some spike in tweets in Oct-Nov 2020  as there were some important launches of models like Honda Hornet 2.0 &amp; </a:t>
            </a:r>
            <a:r>
              <a:rPr lang="en-IN" sz="1100" i="1" dirty="0" err="1">
                <a:solidFill>
                  <a:schemeClr val="dk1"/>
                </a:solidFill>
                <a:latin typeface="Calibri"/>
                <a:ea typeface="Calibri"/>
                <a:cs typeface="Calibri"/>
                <a:sym typeface="Calibri"/>
              </a:rPr>
              <a:t>Dio</a:t>
            </a:r>
            <a:r>
              <a:rPr lang="en-IN" sz="1100" i="1" dirty="0">
                <a:solidFill>
                  <a:schemeClr val="dk1"/>
                </a:solidFill>
                <a:latin typeface="Calibri"/>
                <a:ea typeface="Calibri"/>
                <a:cs typeface="Calibri"/>
                <a:sym typeface="Calibri"/>
              </a:rPr>
              <a:t> and by this time market is also mostly functional.</a:t>
            </a:r>
          </a:p>
          <a:p>
            <a:pPr marL="576000" marR="0" lvl="0" indent="-432000" algn="l" rtl="0">
              <a:spcBef>
                <a:spcPts val="0"/>
              </a:spcBef>
              <a:spcAft>
                <a:spcPts val="0"/>
              </a:spcAft>
              <a:buClr>
                <a:schemeClr val="dk1"/>
              </a:buClr>
              <a:buSzPts val="1960"/>
              <a:buFont typeface="Calibri"/>
              <a:buChar char="•"/>
            </a:pPr>
            <a:endParaRPr lang="en-IN" sz="1100" dirty="0"/>
          </a:p>
        </p:txBody>
      </p:sp>
      <p:grpSp>
        <p:nvGrpSpPr>
          <p:cNvPr id="3" name="Group 2">
            <a:extLst>
              <a:ext uri="{FF2B5EF4-FFF2-40B4-BE49-F238E27FC236}">
                <a16:creationId xmlns:a16="http://schemas.microsoft.com/office/drawing/2014/main" id="{1CCB3D50-784A-410B-B503-7C742CB1F4A3}"/>
              </a:ext>
            </a:extLst>
          </p:cNvPr>
          <p:cNvGrpSpPr/>
          <p:nvPr/>
        </p:nvGrpSpPr>
        <p:grpSpPr>
          <a:xfrm>
            <a:off x="523552" y="1002070"/>
            <a:ext cx="5503816" cy="1996135"/>
            <a:chOff x="196971" y="1002070"/>
            <a:chExt cx="5503816" cy="1996135"/>
          </a:xfrm>
        </p:grpSpPr>
        <p:pic>
          <p:nvPicPr>
            <p:cNvPr id="15" name="Picture 14">
              <a:extLst>
                <a:ext uri="{FF2B5EF4-FFF2-40B4-BE49-F238E27FC236}">
                  <a16:creationId xmlns:a16="http://schemas.microsoft.com/office/drawing/2014/main" id="{4D3A362C-2EF7-4B3A-981A-EA7563393244}"/>
                </a:ext>
              </a:extLst>
            </p:cNvPr>
            <p:cNvPicPr>
              <a:picLocks noChangeAspect="1"/>
            </p:cNvPicPr>
            <p:nvPr/>
          </p:nvPicPr>
          <p:blipFill rotWithShape="1">
            <a:blip r:embed="rId3">
              <a:extLst>
                <a:ext uri="{28A0092B-C50C-407E-A947-70E740481C1C}">
                  <a14:useLocalDpi xmlns:a14="http://schemas.microsoft.com/office/drawing/2010/main" val="0"/>
                </a:ext>
              </a:extLst>
            </a:blip>
            <a:srcRect l="941" t="16654" r="6676" b="9351"/>
            <a:stretch/>
          </p:blipFill>
          <p:spPr>
            <a:xfrm>
              <a:off x="196971" y="1002070"/>
              <a:ext cx="5503816" cy="1996135"/>
            </a:xfrm>
            <a:prstGeom prst="rect">
              <a:avLst/>
            </a:prstGeom>
            <a:ln>
              <a:solidFill>
                <a:schemeClr val="tx1"/>
              </a:solidFill>
            </a:ln>
          </p:spPr>
        </p:pic>
        <p:sp>
          <p:nvSpPr>
            <p:cNvPr id="2" name="TextBox 1">
              <a:extLst>
                <a:ext uri="{FF2B5EF4-FFF2-40B4-BE49-F238E27FC236}">
                  <a16:creationId xmlns:a16="http://schemas.microsoft.com/office/drawing/2014/main" id="{155DBDFD-72BF-4A5C-A0E6-7F2CD015A55D}"/>
                </a:ext>
              </a:extLst>
            </p:cNvPr>
            <p:cNvSpPr txBox="1"/>
            <p:nvPr/>
          </p:nvSpPr>
          <p:spPr>
            <a:xfrm>
              <a:off x="1672728" y="1002070"/>
              <a:ext cx="2552302" cy="261610"/>
            </a:xfrm>
            <a:prstGeom prst="rect">
              <a:avLst/>
            </a:prstGeom>
            <a:noFill/>
          </p:spPr>
          <p:txBody>
            <a:bodyPr wrap="none" rtlCol="0">
              <a:spAutoFit/>
            </a:bodyPr>
            <a:lstStyle/>
            <a:p>
              <a:r>
                <a:rPr lang="en-US" sz="1100" dirty="0"/>
                <a:t>MONTHLY TWEET HASHTAG POPULARITY</a:t>
              </a:r>
            </a:p>
          </p:txBody>
        </p:sp>
      </p:grpSp>
      <p:grpSp>
        <p:nvGrpSpPr>
          <p:cNvPr id="4" name="Group 3">
            <a:extLst>
              <a:ext uri="{FF2B5EF4-FFF2-40B4-BE49-F238E27FC236}">
                <a16:creationId xmlns:a16="http://schemas.microsoft.com/office/drawing/2014/main" id="{8824CE69-3641-40E4-B33A-93139274E1B7}"/>
              </a:ext>
            </a:extLst>
          </p:cNvPr>
          <p:cNvGrpSpPr/>
          <p:nvPr/>
        </p:nvGrpSpPr>
        <p:grpSpPr>
          <a:xfrm>
            <a:off x="523552" y="3174023"/>
            <a:ext cx="5503816" cy="2035419"/>
            <a:chOff x="196971" y="3152148"/>
            <a:chExt cx="5503816" cy="2035419"/>
          </a:xfrm>
        </p:grpSpPr>
        <p:pic>
          <p:nvPicPr>
            <p:cNvPr id="18" name="Picture 17">
              <a:extLst>
                <a:ext uri="{FF2B5EF4-FFF2-40B4-BE49-F238E27FC236}">
                  <a16:creationId xmlns:a16="http://schemas.microsoft.com/office/drawing/2014/main" id="{AFA6CC20-541F-43D8-8362-0ECF571537DE}"/>
                </a:ext>
              </a:extLst>
            </p:cNvPr>
            <p:cNvPicPr>
              <a:picLocks noChangeAspect="1"/>
            </p:cNvPicPr>
            <p:nvPr/>
          </p:nvPicPr>
          <p:blipFill rotWithShape="1">
            <a:blip r:embed="rId4">
              <a:extLst>
                <a:ext uri="{28A0092B-C50C-407E-A947-70E740481C1C}">
                  <a14:useLocalDpi xmlns:a14="http://schemas.microsoft.com/office/drawing/2010/main" val="0"/>
                </a:ext>
              </a:extLst>
            </a:blip>
            <a:srcRect l="1738" t="12181"/>
            <a:stretch/>
          </p:blipFill>
          <p:spPr>
            <a:xfrm>
              <a:off x="196971" y="3152148"/>
              <a:ext cx="5503816" cy="2035419"/>
            </a:xfrm>
            <a:prstGeom prst="rect">
              <a:avLst/>
            </a:prstGeom>
            <a:ln>
              <a:solidFill>
                <a:schemeClr val="tx1"/>
              </a:solidFill>
            </a:ln>
          </p:spPr>
        </p:pic>
        <p:sp>
          <p:nvSpPr>
            <p:cNvPr id="20" name="TextBox 19">
              <a:extLst>
                <a:ext uri="{FF2B5EF4-FFF2-40B4-BE49-F238E27FC236}">
                  <a16:creationId xmlns:a16="http://schemas.microsoft.com/office/drawing/2014/main" id="{5B94C9AA-EABE-4A9C-96A8-C2753126F051}"/>
                </a:ext>
              </a:extLst>
            </p:cNvPr>
            <p:cNvSpPr txBox="1"/>
            <p:nvPr/>
          </p:nvSpPr>
          <p:spPr>
            <a:xfrm>
              <a:off x="2299502" y="3152148"/>
              <a:ext cx="1298753" cy="261610"/>
            </a:xfrm>
            <a:prstGeom prst="rect">
              <a:avLst/>
            </a:prstGeom>
            <a:noFill/>
          </p:spPr>
          <p:txBody>
            <a:bodyPr wrap="none" rtlCol="0">
              <a:spAutoFit/>
            </a:bodyPr>
            <a:lstStyle/>
            <a:p>
              <a:r>
                <a:rPr lang="en-US" sz="1100" dirty="0"/>
                <a:t>DAILY COUNT USER</a:t>
              </a:r>
            </a:p>
          </p:txBody>
        </p:sp>
      </p:grpSp>
      <p:grpSp>
        <p:nvGrpSpPr>
          <p:cNvPr id="6" name="Group 5">
            <a:extLst>
              <a:ext uri="{FF2B5EF4-FFF2-40B4-BE49-F238E27FC236}">
                <a16:creationId xmlns:a16="http://schemas.microsoft.com/office/drawing/2014/main" id="{DBBC667B-B0EF-4382-8261-52366F888DBC}"/>
              </a:ext>
            </a:extLst>
          </p:cNvPr>
          <p:cNvGrpSpPr/>
          <p:nvPr/>
        </p:nvGrpSpPr>
        <p:grpSpPr>
          <a:xfrm>
            <a:off x="6345784" y="1002070"/>
            <a:ext cx="5310130" cy="1996130"/>
            <a:chOff x="6345784" y="1002070"/>
            <a:chExt cx="5310130" cy="1996130"/>
          </a:xfrm>
        </p:grpSpPr>
        <p:pic>
          <p:nvPicPr>
            <p:cNvPr id="16" name="Picture 15">
              <a:extLst>
                <a:ext uri="{FF2B5EF4-FFF2-40B4-BE49-F238E27FC236}">
                  <a16:creationId xmlns:a16="http://schemas.microsoft.com/office/drawing/2014/main" id="{91F72CD3-18B6-489E-9EFA-EB13E0C62953}"/>
                </a:ext>
              </a:extLst>
            </p:cNvPr>
            <p:cNvPicPr>
              <a:picLocks noChangeAspect="1"/>
            </p:cNvPicPr>
            <p:nvPr/>
          </p:nvPicPr>
          <p:blipFill rotWithShape="1">
            <a:blip r:embed="rId5">
              <a:extLst>
                <a:ext uri="{28A0092B-C50C-407E-A947-70E740481C1C}">
                  <a14:useLocalDpi xmlns:a14="http://schemas.microsoft.com/office/drawing/2010/main" val="0"/>
                </a:ext>
              </a:extLst>
            </a:blip>
            <a:srcRect l="1490" t="17400" r="6854" b="11053"/>
            <a:stretch/>
          </p:blipFill>
          <p:spPr>
            <a:xfrm>
              <a:off x="6345784" y="1002071"/>
              <a:ext cx="5310130" cy="1996129"/>
            </a:xfrm>
            <a:prstGeom prst="rect">
              <a:avLst/>
            </a:prstGeom>
            <a:ln>
              <a:solidFill>
                <a:schemeClr val="tx1"/>
              </a:solidFill>
            </a:ln>
          </p:spPr>
        </p:pic>
        <p:sp>
          <p:nvSpPr>
            <p:cNvPr id="21" name="TextBox 20">
              <a:extLst>
                <a:ext uri="{FF2B5EF4-FFF2-40B4-BE49-F238E27FC236}">
                  <a16:creationId xmlns:a16="http://schemas.microsoft.com/office/drawing/2014/main" id="{47DFEC9A-73D9-44CC-9F18-F25E2A4AB775}"/>
                </a:ext>
              </a:extLst>
            </p:cNvPr>
            <p:cNvSpPr txBox="1"/>
            <p:nvPr/>
          </p:nvSpPr>
          <p:spPr>
            <a:xfrm>
              <a:off x="7513745" y="1002070"/>
              <a:ext cx="3262432" cy="261610"/>
            </a:xfrm>
            <a:prstGeom prst="rect">
              <a:avLst/>
            </a:prstGeom>
            <a:noFill/>
          </p:spPr>
          <p:txBody>
            <a:bodyPr wrap="none" rtlCol="0">
              <a:spAutoFit/>
            </a:bodyPr>
            <a:lstStyle/>
            <a:p>
              <a:r>
                <a:rPr lang="en-US" sz="1100" dirty="0"/>
                <a:t>MONTHLY TWEET HASHTAG POPULARITY - COMPANY</a:t>
              </a:r>
            </a:p>
          </p:txBody>
        </p:sp>
      </p:grpSp>
      <p:grpSp>
        <p:nvGrpSpPr>
          <p:cNvPr id="5" name="Group 4">
            <a:extLst>
              <a:ext uri="{FF2B5EF4-FFF2-40B4-BE49-F238E27FC236}">
                <a16:creationId xmlns:a16="http://schemas.microsoft.com/office/drawing/2014/main" id="{6545C1C9-48EF-4474-A946-2EC82CC80DB1}"/>
              </a:ext>
            </a:extLst>
          </p:cNvPr>
          <p:cNvGrpSpPr/>
          <p:nvPr/>
        </p:nvGrpSpPr>
        <p:grpSpPr>
          <a:xfrm>
            <a:off x="6345784" y="3160876"/>
            <a:ext cx="5310130" cy="2055929"/>
            <a:chOff x="6345784" y="3160876"/>
            <a:chExt cx="5310130" cy="2055929"/>
          </a:xfrm>
        </p:grpSpPr>
        <p:pic>
          <p:nvPicPr>
            <p:cNvPr id="17" name="Picture 16">
              <a:extLst>
                <a:ext uri="{FF2B5EF4-FFF2-40B4-BE49-F238E27FC236}">
                  <a16:creationId xmlns:a16="http://schemas.microsoft.com/office/drawing/2014/main" id="{C019A65B-1475-4753-B6F0-9735CF378C64}"/>
                </a:ext>
              </a:extLst>
            </p:cNvPr>
            <p:cNvPicPr>
              <a:picLocks noChangeAspect="1"/>
            </p:cNvPicPr>
            <p:nvPr/>
          </p:nvPicPr>
          <p:blipFill rotWithShape="1">
            <a:blip r:embed="rId6">
              <a:extLst>
                <a:ext uri="{28A0092B-C50C-407E-A947-70E740481C1C}">
                  <a14:useLocalDpi xmlns:a14="http://schemas.microsoft.com/office/drawing/2010/main" val="0"/>
                </a:ext>
              </a:extLst>
            </a:blip>
            <a:srcRect l="3602" t="21554" r="6783" b="7807"/>
            <a:stretch/>
          </p:blipFill>
          <p:spPr>
            <a:xfrm>
              <a:off x="6345784" y="3166662"/>
              <a:ext cx="5310130" cy="2050143"/>
            </a:xfrm>
            <a:prstGeom prst="rect">
              <a:avLst/>
            </a:prstGeom>
            <a:ln>
              <a:solidFill>
                <a:schemeClr val="tx1"/>
              </a:solidFill>
            </a:ln>
          </p:spPr>
        </p:pic>
        <p:sp>
          <p:nvSpPr>
            <p:cNvPr id="22" name="TextBox 21">
              <a:extLst>
                <a:ext uri="{FF2B5EF4-FFF2-40B4-BE49-F238E27FC236}">
                  <a16:creationId xmlns:a16="http://schemas.microsoft.com/office/drawing/2014/main" id="{BD616C72-9A2C-405A-B932-EC29ED502BBB}"/>
                </a:ext>
              </a:extLst>
            </p:cNvPr>
            <p:cNvSpPr txBox="1"/>
            <p:nvPr/>
          </p:nvSpPr>
          <p:spPr>
            <a:xfrm>
              <a:off x="8661495" y="3160876"/>
              <a:ext cx="966931" cy="261610"/>
            </a:xfrm>
            <a:prstGeom prst="rect">
              <a:avLst/>
            </a:prstGeom>
            <a:noFill/>
          </p:spPr>
          <p:txBody>
            <a:bodyPr wrap="none" rtlCol="0">
              <a:spAutoFit/>
            </a:bodyPr>
            <a:lstStyle/>
            <a:p>
              <a:r>
                <a:rPr lang="en-US" sz="1100" dirty="0"/>
                <a:t>DAILY COUNT</a:t>
              </a:r>
            </a:p>
          </p:txBody>
        </p:sp>
      </p:grpSp>
    </p:spTree>
    <p:extLst>
      <p:ext uri="{BB962C8B-B14F-4D97-AF65-F5344CB8AC3E}">
        <p14:creationId xmlns:p14="http://schemas.microsoft.com/office/powerpoint/2010/main" val="148523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Honda Motorcycles – Twitter Analysis (2)</a:t>
            </a:r>
          </a:p>
        </p:txBody>
      </p:sp>
      <p:grpSp>
        <p:nvGrpSpPr>
          <p:cNvPr id="7" name="Group 6">
            <a:extLst>
              <a:ext uri="{FF2B5EF4-FFF2-40B4-BE49-F238E27FC236}">
                <a16:creationId xmlns:a16="http://schemas.microsoft.com/office/drawing/2014/main" id="{A729FD09-D6AB-4CFB-B9E6-938713F2DF68}"/>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8986992F-A86E-4A71-9651-B36B239FB940}"/>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472E694-D4D7-4D61-8782-5182A53E9AB4}"/>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1C731551-BD9E-4629-B052-7A0FE96ED41F}"/>
              </a:ext>
            </a:extLst>
          </p:cNvPr>
          <p:cNvSpPr txBox="1"/>
          <p:nvPr/>
        </p:nvSpPr>
        <p:spPr>
          <a:xfrm>
            <a:off x="411061" y="5627921"/>
            <a:ext cx="11400637" cy="1200329"/>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Categorization of tweets into </a:t>
            </a:r>
            <a:r>
              <a:rPr lang="en-IN" sz="1200" i="1" dirty="0" err="1">
                <a:solidFill>
                  <a:schemeClr val="dk1"/>
                </a:solidFill>
                <a:latin typeface="Calibri"/>
                <a:ea typeface="Calibri"/>
                <a:cs typeface="Calibri"/>
                <a:sym typeface="Calibri"/>
              </a:rPr>
              <a:t>Pre_covid</a:t>
            </a:r>
            <a:r>
              <a:rPr lang="en-IN" sz="1200" i="1" dirty="0">
                <a:solidFill>
                  <a:schemeClr val="dk1"/>
                </a:solidFill>
                <a:latin typeface="Calibri"/>
                <a:ea typeface="Calibri"/>
                <a:cs typeface="Calibri"/>
                <a:sym typeface="Calibri"/>
              </a:rPr>
              <a:t> and </a:t>
            </a:r>
            <a:r>
              <a:rPr lang="en-IN" sz="1200" i="1" dirty="0" err="1">
                <a:solidFill>
                  <a:schemeClr val="dk1"/>
                </a:solidFill>
                <a:latin typeface="Calibri"/>
                <a:ea typeface="Calibri"/>
                <a:cs typeface="Calibri"/>
                <a:sym typeface="Calibri"/>
              </a:rPr>
              <a:t>Post_Covid</a:t>
            </a:r>
            <a:r>
              <a:rPr lang="en-IN" sz="1200" i="1" dirty="0">
                <a:solidFill>
                  <a:schemeClr val="dk1"/>
                </a:solidFill>
                <a:latin typeface="Calibri"/>
                <a:ea typeface="Calibri"/>
                <a:cs typeface="Calibri"/>
                <a:sym typeface="Calibri"/>
              </a:rPr>
              <a:t> was done to analyse end users sentiments.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Pie-charts &amp; count plots of </a:t>
            </a:r>
            <a:r>
              <a:rPr lang="en-IN" sz="1200" i="1" dirty="0" err="1">
                <a:solidFill>
                  <a:schemeClr val="dk1"/>
                </a:solidFill>
                <a:latin typeface="Calibri"/>
                <a:ea typeface="Calibri"/>
                <a:cs typeface="Calibri"/>
                <a:sym typeface="Calibri"/>
              </a:rPr>
              <a:t>pre_covid</a:t>
            </a:r>
            <a:r>
              <a:rPr lang="en-IN" sz="1200" i="1" dirty="0">
                <a:solidFill>
                  <a:schemeClr val="dk1"/>
                </a:solidFill>
                <a:latin typeface="Calibri"/>
                <a:ea typeface="Calibri"/>
                <a:cs typeface="Calibri"/>
                <a:sym typeface="Calibri"/>
              </a:rPr>
              <a:t> &amp; </a:t>
            </a:r>
            <a:r>
              <a:rPr lang="en-IN" sz="1200" i="1" dirty="0" err="1">
                <a:solidFill>
                  <a:schemeClr val="dk1"/>
                </a:solidFill>
                <a:latin typeface="Calibri"/>
                <a:ea typeface="Calibri"/>
                <a:cs typeface="Calibri"/>
                <a:sym typeface="Calibri"/>
              </a:rPr>
              <a:t>post_covid</a:t>
            </a:r>
            <a:r>
              <a:rPr lang="en-IN" sz="1200" i="1" dirty="0">
                <a:solidFill>
                  <a:schemeClr val="dk1"/>
                </a:solidFill>
                <a:latin typeface="Calibri"/>
                <a:ea typeface="Calibri"/>
                <a:cs typeface="Calibri"/>
                <a:sym typeface="Calibri"/>
              </a:rPr>
              <a:t> is used to analyse the sentiments behaviour of customers.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As you can see in ‘Tweet Sentiment Variation’ -  Small spike of tweets in Nov 2020 because of launch of Honda Hornet 2.0 &amp; </a:t>
            </a:r>
            <a:r>
              <a:rPr lang="en-IN" sz="1200" i="1" dirty="0" err="1">
                <a:solidFill>
                  <a:schemeClr val="dk1"/>
                </a:solidFill>
                <a:latin typeface="Calibri"/>
                <a:ea typeface="Calibri"/>
                <a:cs typeface="Calibri"/>
                <a:sym typeface="Calibri"/>
              </a:rPr>
              <a:t>Dio</a:t>
            </a:r>
            <a:r>
              <a:rPr lang="en-IN" sz="1200" i="1" dirty="0">
                <a:solidFill>
                  <a:schemeClr val="dk1"/>
                </a:solidFill>
                <a:latin typeface="Calibri"/>
                <a:ea typeface="Calibri"/>
                <a:cs typeface="Calibri"/>
                <a:sym typeface="Calibri"/>
              </a:rPr>
              <a:t> triggered positive response on Twitter.</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Same trends is observed in the Festive season of Oct Nov and key observation is that most of the sentiments are Neutral, positive &amp; Very Positive  during festive season.</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If we see overall, the twitter sentiment of Honda motor bikes has remained positive and did not change by a significant amount due to COVID .</a:t>
            </a:r>
          </a:p>
          <a:p>
            <a:pPr marL="576000" marR="0" lvl="0" indent="-432000" algn="l" rtl="0">
              <a:spcBef>
                <a:spcPts val="0"/>
              </a:spcBef>
              <a:spcAft>
                <a:spcPts val="0"/>
              </a:spcAft>
              <a:buClr>
                <a:schemeClr val="dk1"/>
              </a:buClr>
              <a:buSzPts val="1960"/>
              <a:buFont typeface="Calibri"/>
              <a:buChar char="•"/>
            </a:pPr>
            <a:endParaRPr lang="en-IN" sz="1200" dirty="0"/>
          </a:p>
        </p:txBody>
      </p:sp>
      <p:graphicFrame>
        <p:nvGraphicFramePr>
          <p:cNvPr id="16" name="Table 10">
            <a:extLst>
              <a:ext uri="{FF2B5EF4-FFF2-40B4-BE49-F238E27FC236}">
                <a16:creationId xmlns:a16="http://schemas.microsoft.com/office/drawing/2014/main" id="{96A8C976-AEBF-4189-8DC7-85D85286957F}"/>
              </a:ext>
            </a:extLst>
          </p:cNvPr>
          <p:cNvGraphicFramePr>
            <a:graphicFrameLocks noGrp="1"/>
          </p:cNvGraphicFramePr>
          <p:nvPr>
            <p:extLst>
              <p:ext uri="{D42A27DB-BD31-4B8C-83A1-F6EECF244321}">
                <p14:modId xmlns:p14="http://schemas.microsoft.com/office/powerpoint/2010/main" val="3117472368"/>
              </p:ext>
            </p:extLst>
          </p:nvPr>
        </p:nvGraphicFramePr>
        <p:xfrm>
          <a:off x="6988780" y="3240811"/>
          <a:ext cx="3833769" cy="1533170"/>
        </p:xfrm>
        <a:graphic>
          <a:graphicData uri="http://schemas.openxmlformats.org/drawingml/2006/table">
            <a:tbl>
              <a:tblPr firstRow="1" bandRow="1">
                <a:tableStyleId>{5A111915-BE36-4E01-A7E5-04B1672EAD32}</a:tableStyleId>
              </a:tblPr>
              <a:tblGrid>
                <a:gridCol w="1963024">
                  <a:extLst>
                    <a:ext uri="{9D8B030D-6E8A-4147-A177-3AD203B41FA5}">
                      <a16:colId xmlns:a16="http://schemas.microsoft.com/office/drawing/2014/main" val="4188949846"/>
                    </a:ext>
                  </a:extLst>
                </a:gridCol>
                <a:gridCol w="1870745">
                  <a:extLst>
                    <a:ext uri="{9D8B030D-6E8A-4147-A177-3AD203B41FA5}">
                      <a16:colId xmlns:a16="http://schemas.microsoft.com/office/drawing/2014/main" val="1835569131"/>
                    </a:ext>
                  </a:extLst>
                </a:gridCol>
              </a:tblGrid>
              <a:tr h="370840">
                <a:tc gridSpan="2">
                  <a:txBody>
                    <a:bodyPr/>
                    <a:lstStyle/>
                    <a:p>
                      <a:pPr algn="ctr"/>
                      <a:r>
                        <a:rPr lang="en-US" sz="1100" dirty="0">
                          <a:solidFill>
                            <a:schemeClr val="bg1"/>
                          </a:solidFill>
                        </a:rPr>
                        <a:t>Bigram and Trigram analysis (Tweets)</a:t>
                      </a:r>
                    </a:p>
                    <a:p>
                      <a:pPr algn="ctr"/>
                      <a:r>
                        <a:rPr lang="en-US" sz="1100" dirty="0">
                          <a:solidFill>
                            <a:schemeClr val="bg1"/>
                          </a:solidFill>
                        </a:rPr>
                        <a:t>Top 3 discussions</a:t>
                      </a:r>
                    </a:p>
                  </a:txBody>
                  <a:tcPr>
                    <a:solidFill>
                      <a:srgbClr val="095879"/>
                    </a:solidFill>
                  </a:tcPr>
                </a:tc>
                <a:tc hMerge="1">
                  <a:txBody>
                    <a:bodyPr/>
                    <a:lstStyle/>
                    <a:p>
                      <a:pPr algn="ctr"/>
                      <a:endParaRPr lang="en-US" sz="1400" dirty="0">
                        <a:solidFill>
                          <a:schemeClr val="bg1"/>
                        </a:solidFill>
                      </a:endParaRPr>
                    </a:p>
                  </a:txBody>
                  <a:tcPr>
                    <a:solidFill>
                      <a:srgbClr val="095879"/>
                    </a:solidFill>
                  </a:tcPr>
                </a:tc>
                <a:extLst>
                  <a:ext uri="{0D108BD9-81ED-4DB2-BD59-A6C34878D82A}">
                    <a16:rowId xmlns:a16="http://schemas.microsoft.com/office/drawing/2014/main" val="2598257886"/>
                  </a:ext>
                </a:extLst>
              </a:tr>
              <a:tr h="259800">
                <a:tc>
                  <a:txBody>
                    <a:bodyPr/>
                    <a:lstStyle/>
                    <a:p>
                      <a:pPr algn="ctr"/>
                      <a:r>
                        <a:rPr lang="en-US" sz="1100" b="1" dirty="0">
                          <a:solidFill>
                            <a:schemeClr val="bg1"/>
                          </a:solidFill>
                        </a:rPr>
                        <a:t>Positive</a:t>
                      </a:r>
                    </a:p>
                  </a:txBody>
                  <a:tcPr>
                    <a:lnR w="12700" cap="flat" cmpd="sng" algn="ctr">
                      <a:solidFill>
                        <a:srgbClr val="095879"/>
                      </a:solidFill>
                      <a:prstDash val="solid"/>
                      <a:round/>
                      <a:headEnd type="none" w="med" len="med"/>
                      <a:tailEnd type="none" w="med" len="med"/>
                    </a:lnR>
                    <a:solidFill>
                      <a:srgbClr val="095879"/>
                    </a:solidFill>
                  </a:tcPr>
                </a:tc>
                <a:tc>
                  <a:txBody>
                    <a:bodyPr/>
                    <a:lstStyle/>
                    <a:p>
                      <a:pPr algn="ctr"/>
                      <a:r>
                        <a:rPr lang="en-US" sz="1100" b="1" dirty="0">
                          <a:solidFill>
                            <a:schemeClr val="bg1"/>
                          </a:solidFill>
                        </a:rPr>
                        <a:t>Negative</a:t>
                      </a:r>
                    </a:p>
                  </a:txBody>
                  <a:tcPr>
                    <a:lnL w="12700" cap="flat" cmpd="sng" algn="ctr">
                      <a:solidFill>
                        <a:srgbClr val="095879"/>
                      </a:solidFill>
                      <a:prstDash val="solid"/>
                      <a:round/>
                      <a:headEnd type="none" w="med" len="med"/>
                      <a:tailEnd type="none" w="med" len="med"/>
                    </a:lnL>
                    <a:solidFill>
                      <a:srgbClr val="095879"/>
                    </a:solidFill>
                  </a:tcPr>
                </a:tc>
                <a:extLst>
                  <a:ext uri="{0D108BD9-81ED-4DB2-BD59-A6C34878D82A}">
                    <a16:rowId xmlns:a16="http://schemas.microsoft.com/office/drawing/2014/main" val="2208728960"/>
                  </a:ext>
                </a:extLst>
              </a:tr>
              <a:tr h="272698">
                <a:tc>
                  <a:txBody>
                    <a:bodyPr/>
                    <a:lstStyle/>
                    <a:p>
                      <a:pPr algn="ctr"/>
                      <a:r>
                        <a:rPr lang="en-US" sz="1100" dirty="0"/>
                        <a:t>Buy Activa</a:t>
                      </a:r>
                    </a:p>
                  </a:txBody>
                  <a:tcPr anchor="ctr">
                    <a:lnR w="12700" cap="flat" cmpd="sng" algn="ctr">
                      <a:solidFill>
                        <a:srgbClr val="095879"/>
                      </a:solidFill>
                      <a:prstDash val="solid"/>
                      <a:round/>
                      <a:headEnd type="none" w="med" len="med"/>
                      <a:tailEnd type="none" w="med" len="med"/>
                    </a:lnR>
                    <a:lnB w="12700" cap="flat" cmpd="sng" algn="ctr">
                      <a:solidFill>
                        <a:srgbClr val="095879"/>
                      </a:solidFill>
                      <a:prstDash val="solid"/>
                      <a:round/>
                      <a:headEnd type="none" w="med" len="med"/>
                      <a:tailEnd type="none" w="med" len="med"/>
                    </a:lnB>
                  </a:tcPr>
                </a:tc>
                <a:tc>
                  <a:txBody>
                    <a:bodyPr/>
                    <a:lstStyle/>
                    <a:p>
                      <a:pPr algn="ctr"/>
                      <a:r>
                        <a:rPr lang="en-US" sz="1100" dirty="0"/>
                        <a:t>Disappoint customer service</a:t>
                      </a:r>
                    </a:p>
                  </a:txBody>
                  <a:tcPr anchor="ctr">
                    <a:lnL w="12700" cap="flat" cmpd="sng" algn="ctr">
                      <a:solidFill>
                        <a:srgbClr val="095879"/>
                      </a:solidFill>
                      <a:prstDash val="solid"/>
                      <a:round/>
                      <a:headEnd type="none" w="med" len="med"/>
                      <a:tailEnd type="none" w="med" len="med"/>
                    </a:lnL>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843405696"/>
                  </a:ext>
                </a:extLst>
              </a:tr>
              <a:tr h="295068">
                <a:tc>
                  <a:txBody>
                    <a:bodyPr/>
                    <a:lstStyle/>
                    <a:p>
                      <a:pPr algn="ctr"/>
                      <a:r>
                        <a:rPr lang="en-US" sz="1100" dirty="0"/>
                        <a:t>Good experience</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tc>
                  <a:txBody>
                    <a:bodyPr/>
                    <a:lstStyle/>
                    <a:p>
                      <a:pPr algn="ctr"/>
                      <a:r>
                        <a:rPr lang="en-US" sz="1100" dirty="0"/>
                        <a:t>Deeply regret</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lnB w="1270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3204543425"/>
                  </a:ext>
                </a:extLst>
              </a:tr>
              <a:tr h="278884">
                <a:tc>
                  <a:txBody>
                    <a:bodyPr/>
                    <a:lstStyle/>
                    <a:p>
                      <a:pPr algn="ctr"/>
                      <a:r>
                        <a:rPr lang="en-US" sz="1100" dirty="0"/>
                        <a:t>Check soon</a:t>
                      </a:r>
                    </a:p>
                  </a:txBody>
                  <a:tcPr anchor="ctr">
                    <a:lnR w="12700" cap="flat" cmpd="sng" algn="ctr">
                      <a:solidFill>
                        <a:srgbClr val="095879"/>
                      </a:solidFill>
                      <a:prstDash val="solid"/>
                      <a:round/>
                      <a:headEnd type="none" w="med" len="med"/>
                      <a:tailEnd type="none" w="med" len="med"/>
                    </a:lnR>
                    <a:lnT w="12700" cap="flat" cmpd="sng" algn="ctr">
                      <a:solidFill>
                        <a:srgbClr val="095879"/>
                      </a:solidFill>
                      <a:prstDash val="solid"/>
                      <a:round/>
                      <a:headEnd type="none" w="med" len="med"/>
                      <a:tailEnd type="none" w="med" len="med"/>
                    </a:lnT>
                  </a:tcPr>
                </a:tc>
                <a:tc>
                  <a:txBody>
                    <a:bodyPr/>
                    <a:lstStyle/>
                    <a:p>
                      <a:pPr algn="ctr"/>
                      <a:r>
                        <a:rPr lang="en-US" sz="1100" dirty="0"/>
                        <a:t>Service center</a:t>
                      </a:r>
                    </a:p>
                  </a:txBody>
                  <a:tcPr anchor="ctr">
                    <a:lnL w="12700" cap="flat" cmpd="sng" algn="ctr">
                      <a:solidFill>
                        <a:srgbClr val="095879"/>
                      </a:solidFill>
                      <a:prstDash val="solid"/>
                      <a:round/>
                      <a:headEnd type="none" w="med" len="med"/>
                      <a:tailEnd type="none" w="med" len="med"/>
                    </a:lnL>
                    <a:lnT w="12700" cap="flat" cmpd="sng" algn="ctr">
                      <a:solidFill>
                        <a:srgbClr val="095879"/>
                      </a:solidFill>
                      <a:prstDash val="solid"/>
                      <a:round/>
                      <a:headEnd type="none" w="med" len="med"/>
                      <a:tailEnd type="none" w="med" len="med"/>
                    </a:lnT>
                  </a:tcPr>
                </a:tc>
                <a:extLst>
                  <a:ext uri="{0D108BD9-81ED-4DB2-BD59-A6C34878D82A}">
                    <a16:rowId xmlns:a16="http://schemas.microsoft.com/office/drawing/2014/main" val="3926824784"/>
                  </a:ext>
                </a:extLst>
              </a:tr>
            </a:tbl>
          </a:graphicData>
        </a:graphic>
      </p:graphicFrame>
      <p:pic>
        <p:nvPicPr>
          <p:cNvPr id="22" name="Picture 21">
            <a:extLst>
              <a:ext uri="{FF2B5EF4-FFF2-40B4-BE49-F238E27FC236}">
                <a16:creationId xmlns:a16="http://schemas.microsoft.com/office/drawing/2014/main" id="{56BB1A55-95FE-4397-AAC8-ED1D3C45D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349" y="967260"/>
            <a:ext cx="5037375" cy="1946705"/>
          </a:xfrm>
          <a:prstGeom prst="rect">
            <a:avLst/>
          </a:prstGeom>
        </p:spPr>
      </p:pic>
      <p:pic>
        <p:nvPicPr>
          <p:cNvPr id="23" name="Picture 22">
            <a:extLst>
              <a:ext uri="{FF2B5EF4-FFF2-40B4-BE49-F238E27FC236}">
                <a16:creationId xmlns:a16="http://schemas.microsoft.com/office/drawing/2014/main" id="{B1704771-6147-4878-98D1-4427E4FDF4C2}"/>
              </a:ext>
            </a:extLst>
          </p:cNvPr>
          <p:cNvPicPr>
            <a:picLocks noChangeAspect="1"/>
          </p:cNvPicPr>
          <p:nvPr/>
        </p:nvPicPr>
        <p:blipFill rotWithShape="1">
          <a:blip r:embed="rId4">
            <a:extLst>
              <a:ext uri="{28A0092B-C50C-407E-A947-70E740481C1C}">
                <a14:useLocalDpi xmlns:a14="http://schemas.microsoft.com/office/drawing/2010/main" val="0"/>
              </a:ext>
            </a:extLst>
          </a:blip>
          <a:srcRect l="1221" t="15392" r="1448" b="10001"/>
          <a:stretch/>
        </p:blipFill>
        <p:spPr>
          <a:xfrm>
            <a:off x="5969042" y="901744"/>
            <a:ext cx="5754277" cy="2012221"/>
          </a:xfrm>
          <a:prstGeom prst="rect">
            <a:avLst/>
          </a:prstGeom>
          <a:ln>
            <a:solidFill>
              <a:schemeClr val="tx1"/>
            </a:solidFill>
          </a:ln>
        </p:spPr>
      </p:pic>
      <p:pic>
        <p:nvPicPr>
          <p:cNvPr id="24" name="Picture 23">
            <a:extLst>
              <a:ext uri="{FF2B5EF4-FFF2-40B4-BE49-F238E27FC236}">
                <a16:creationId xmlns:a16="http://schemas.microsoft.com/office/drawing/2014/main" id="{4B53D718-6257-4B6E-9EB0-17BF509A9C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518" y="3033049"/>
            <a:ext cx="5461702" cy="2115388"/>
          </a:xfrm>
          <a:prstGeom prst="rect">
            <a:avLst/>
          </a:prstGeom>
        </p:spPr>
      </p:pic>
    </p:spTree>
    <p:extLst>
      <p:ext uri="{BB962C8B-B14F-4D97-AF65-F5344CB8AC3E}">
        <p14:creationId xmlns:p14="http://schemas.microsoft.com/office/powerpoint/2010/main" val="1827490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TVS Motors – Twitter Analysis (1)</a:t>
            </a:r>
          </a:p>
        </p:txBody>
      </p:sp>
      <p:grpSp>
        <p:nvGrpSpPr>
          <p:cNvPr id="7" name="Group 6">
            <a:extLst>
              <a:ext uri="{FF2B5EF4-FFF2-40B4-BE49-F238E27FC236}">
                <a16:creationId xmlns:a16="http://schemas.microsoft.com/office/drawing/2014/main" id="{2131A53C-D216-4554-BA10-692B01FE0114}"/>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6F0DDD4F-F590-4789-BED7-6CCBA0C9612A}"/>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35A7DBA-54BA-46DB-80AB-7CDB30E9A472}"/>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E1EC4598-1C45-4252-8E81-A0CA2757A0EF}"/>
              </a:ext>
            </a:extLst>
          </p:cNvPr>
          <p:cNvSpPr txBox="1"/>
          <p:nvPr/>
        </p:nvSpPr>
        <p:spPr>
          <a:xfrm>
            <a:off x="411061" y="5627921"/>
            <a:ext cx="11400637" cy="830997"/>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Pre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Tweets from Official handle are talks about all range of vehicles which TVS have in market and categorization also seen between urban and rural</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 Tweets are mostly talking about only couple of models and which has highest market from beginning.</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Especially on sports range (Apache) have more tweets related to quality, also TVS tried to use twitter as media to showcase social responsibility towards Covid-19</a:t>
            </a:r>
          </a:p>
          <a:p>
            <a:pPr marL="576000" marR="0" lvl="0" indent="-432000" algn="l" rtl="0">
              <a:spcBef>
                <a:spcPts val="0"/>
              </a:spcBef>
              <a:spcAft>
                <a:spcPts val="0"/>
              </a:spcAft>
              <a:buClr>
                <a:schemeClr val="dk1"/>
              </a:buClr>
              <a:buSzPts val="1960"/>
              <a:buFont typeface="Calibri"/>
              <a:buChar char="•"/>
            </a:pPr>
            <a:endParaRPr lang="en-IN" sz="1200" dirty="0"/>
          </a:p>
        </p:txBody>
      </p:sp>
      <p:sp>
        <p:nvSpPr>
          <p:cNvPr id="11" name="Google Shape;199;p4">
            <a:extLst>
              <a:ext uri="{FF2B5EF4-FFF2-40B4-BE49-F238E27FC236}">
                <a16:creationId xmlns:a16="http://schemas.microsoft.com/office/drawing/2014/main" id="{205B1ECD-E052-4A1D-B1A4-57868F745EF8}"/>
              </a:ext>
            </a:extLst>
          </p:cNvPr>
          <p:cNvSpPr txBox="1"/>
          <p:nvPr/>
        </p:nvSpPr>
        <p:spPr>
          <a:xfrm>
            <a:off x="415126" y="810618"/>
            <a:ext cx="9878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Phase 1 – Hashtag Analysis (April 2019 – </a:t>
            </a:r>
            <a:r>
              <a:rPr lang="en-GB" dirty="0">
                <a:solidFill>
                  <a:schemeClr val="dk1"/>
                </a:solidFill>
                <a:latin typeface="Calibri"/>
                <a:ea typeface="Calibri"/>
                <a:cs typeface="Calibri"/>
                <a:sym typeface="Calibri"/>
              </a:rPr>
              <a:t>Oct</a:t>
            </a:r>
            <a:r>
              <a:rPr lang="en-GB" sz="1800" dirty="0">
                <a:solidFill>
                  <a:schemeClr val="dk1"/>
                </a:solidFill>
                <a:latin typeface="Calibri"/>
                <a:ea typeface="Calibri"/>
                <a:cs typeface="Calibri"/>
                <a:sym typeface="Calibri"/>
              </a:rPr>
              <a:t> 2020)</a:t>
            </a:r>
            <a:endParaRPr dirty="0"/>
          </a:p>
        </p:txBody>
      </p:sp>
      <p:sp>
        <p:nvSpPr>
          <p:cNvPr id="12" name="Google Shape;203;p4">
            <a:extLst>
              <a:ext uri="{FF2B5EF4-FFF2-40B4-BE49-F238E27FC236}">
                <a16:creationId xmlns:a16="http://schemas.microsoft.com/office/drawing/2014/main" id="{56DD9B02-1723-4664-814D-8432FE8A02B6}"/>
              </a:ext>
            </a:extLst>
          </p:cNvPr>
          <p:cNvSpPr txBox="1"/>
          <p:nvPr/>
        </p:nvSpPr>
        <p:spPr>
          <a:xfrm>
            <a:off x="1317462" y="4893297"/>
            <a:ext cx="2616590" cy="2478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dirty="0">
                <a:solidFill>
                  <a:schemeClr val="dk1"/>
                </a:solidFill>
                <a:latin typeface="Calibri"/>
                <a:ea typeface="Calibri"/>
                <a:cs typeface="Calibri"/>
                <a:sym typeface="Calibri"/>
              </a:rPr>
              <a:t>Methods: Web Scraping, Hashtag Analysis</a:t>
            </a:r>
            <a:endParaRPr dirty="0"/>
          </a:p>
        </p:txBody>
      </p:sp>
      <p:pic>
        <p:nvPicPr>
          <p:cNvPr id="13" name="Picture 12">
            <a:extLst>
              <a:ext uri="{FF2B5EF4-FFF2-40B4-BE49-F238E27FC236}">
                <a16:creationId xmlns:a16="http://schemas.microsoft.com/office/drawing/2014/main" id="{5AACA2D1-2786-4A69-B7C0-064ED18A917F}"/>
              </a:ext>
            </a:extLst>
          </p:cNvPr>
          <p:cNvPicPr>
            <a:picLocks noChangeAspect="1"/>
          </p:cNvPicPr>
          <p:nvPr/>
        </p:nvPicPr>
        <p:blipFill>
          <a:blip r:embed="rId3"/>
          <a:stretch>
            <a:fillRect/>
          </a:stretch>
        </p:blipFill>
        <p:spPr>
          <a:xfrm>
            <a:off x="1418130" y="1424866"/>
            <a:ext cx="9224920" cy="3430569"/>
          </a:xfrm>
          <a:prstGeom prst="rect">
            <a:avLst/>
          </a:prstGeom>
          <a:ln>
            <a:solidFill>
              <a:schemeClr val="tx1"/>
            </a:solidFill>
          </a:ln>
        </p:spPr>
      </p:pic>
    </p:spTree>
    <p:extLst>
      <p:ext uri="{BB962C8B-B14F-4D97-AF65-F5344CB8AC3E}">
        <p14:creationId xmlns:p14="http://schemas.microsoft.com/office/powerpoint/2010/main" val="349091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TVS Motors – Twitter Analysis (2)</a:t>
            </a:r>
          </a:p>
        </p:txBody>
      </p:sp>
      <p:grpSp>
        <p:nvGrpSpPr>
          <p:cNvPr id="7" name="Group 6">
            <a:extLst>
              <a:ext uri="{FF2B5EF4-FFF2-40B4-BE49-F238E27FC236}">
                <a16:creationId xmlns:a16="http://schemas.microsoft.com/office/drawing/2014/main" id="{B0EFD352-4DFE-45E5-B8A0-990171697828}"/>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F527A22F-923B-4251-9094-3E53AF964F23}"/>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C374BB2-D4FB-4698-8150-8E20917CEB01}"/>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B66099DE-6805-4E89-9FF2-C6DE0DA71BB3}"/>
              </a:ext>
            </a:extLst>
          </p:cNvPr>
          <p:cNvSpPr txBox="1"/>
          <p:nvPr/>
        </p:nvSpPr>
        <p:spPr>
          <a:xfrm>
            <a:off x="411061" y="5627921"/>
            <a:ext cx="11400637" cy="830997"/>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Consumer view on TVS motors before and after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not so variance in company sentiment, TVS company market view is more of rural than urban as per views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The variation of consumer sentiments were then analysed over the target period (Pre-</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and Post-</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Percentage of neutral views have change and consumers started valuing their money when choosing the brand</a:t>
            </a:r>
          </a:p>
          <a:p>
            <a:pPr marL="576000" marR="0" lvl="0" indent="-432000" algn="l" rtl="0">
              <a:spcBef>
                <a:spcPts val="0"/>
              </a:spcBef>
              <a:spcAft>
                <a:spcPts val="0"/>
              </a:spcAft>
              <a:buClr>
                <a:schemeClr val="dk1"/>
              </a:buClr>
              <a:buSzPts val="1960"/>
              <a:buFont typeface="Calibri"/>
              <a:buChar char="•"/>
            </a:pPr>
            <a:endParaRPr lang="en-IN" sz="1200" dirty="0"/>
          </a:p>
        </p:txBody>
      </p:sp>
      <p:pic>
        <p:nvPicPr>
          <p:cNvPr id="11" name="Content Placeholder 4">
            <a:extLst>
              <a:ext uri="{FF2B5EF4-FFF2-40B4-BE49-F238E27FC236}">
                <a16:creationId xmlns:a16="http://schemas.microsoft.com/office/drawing/2014/main" id="{F579BA91-B50F-42EE-8FD5-679BA97CBD03}"/>
              </a:ext>
            </a:extLst>
          </p:cNvPr>
          <p:cNvPicPr>
            <a:picLocks noChangeAspect="1"/>
          </p:cNvPicPr>
          <p:nvPr/>
        </p:nvPicPr>
        <p:blipFill rotWithShape="1">
          <a:blip r:embed="rId3"/>
          <a:srcRect l="281" r="6107" b="3"/>
          <a:stretch/>
        </p:blipFill>
        <p:spPr>
          <a:xfrm>
            <a:off x="1510313" y="1870745"/>
            <a:ext cx="3106400" cy="3035929"/>
          </a:xfrm>
          <a:prstGeom prst="rect">
            <a:avLst/>
          </a:prstGeom>
        </p:spPr>
      </p:pic>
      <p:pic>
        <p:nvPicPr>
          <p:cNvPr id="12" name="Picture 11">
            <a:extLst>
              <a:ext uri="{FF2B5EF4-FFF2-40B4-BE49-F238E27FC236}">
                <a16:creationId xmlns:a16="http://schemas.microsoft.com/office/drawing/2014/main" id="{CD723543-5CFA-4C6A-B7D7-FFA2CE620F71}"/>
              </a:ext>
            </a:extLst>
          </p:cNvPr>
          <p:cNvPicPr>
            <a:picLocks noChangeAspect="1"/>
          </p:cNvPicPr>
          <p:nvPr/>
        </p:nvPicPr>
        <p:blipFill rotWithShape="1">
          <a:blip r:embed="rId4"/>
          <a:srcRect r="-2" b="1919"/>
          <a:stretch/>
        </p:blipFill>
        <p:spPr>
          <a:xfrm>
            <a:off x="6848393" y="2332057"/>
            <a:ext cx="3956810" cy="2357597"/>
          </a:xfrm>
          <a:prstGeom prst="rect">
            <a:avLst/>
          </a:prstGeom>
        </p:spPr>
      </p:pic>
      <p:sp>
        <p:nvSpPr>
          <p:cNvPr id="13" name="Google Shape;212;p5">
            <a:extLst>
              <a:ext uri="{FF2B5EF4-FFF2-40B4-BE49-F238E27FC236}">
                <a16:creationId xmlns:a16="http://schemas.microsoft.com/office/drawing/2014/main" id="{003D88C0-54EA-4BF7-800E-6F78ADFC19B5}"/>
              </a:ext>
            </a:extLst>
          </p:cNvPr>
          <p:cNvSpPr txBox="1"/>
          <p:nvPr/>
        </p:nvSpPr>
        <p:spPr>
          <a:xfrm>
            <a:off x="415126" y="810618"/>
            <a:ext cx="9878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Phase 2 – Tweet Analysis using Sentiment Analysis (</a:t>
            </a:r>
            <a:r>
              <a:rPr lang="en-GB" dirty="0">
                <a:solidFill>
                  <a:schemeClr val="dk1"/>
                </a:solidFill>
                <a:latin typeface="Calibri"/>
                <a:ea typeface="Calibri"/>
                <a:cs typeface="Calibri"/>
                <a:sym typeface="Calibri"/>
              </a:rPr>
              <a:t>May</a:t>
            </a:r>
            <a:r>
              <a:rPr lang="en-GB" sz="1800" dirty="0">
                <a:solidFill>
                  <a:schemeClr val="dk1"/>
                </a:solidFill>
                <a:latin typeface="Calibri"/>
                <a:ea typeface="Calibri"/>
                <a:cs typeface="Calibri"/>
                <a:sym typeface="Calibri"/>
              </a:rPr>
              <a:t> 2019 – </a:t>
            </a:r>
            <a:r>
              <a:rPr lang="en-GB" dirty="0">
                <a:solidFill>
                  <a:schemeClr val="dk1"/>
                </a:solidFill>
                <a:latin typeface="Calibri"/>
                <a:ea typeface="Calibri"/>
                <a:cs typeface="Calibri"/>
                <a:sym typeface="Calibri"/>
              </a:rPr>
              <a:t>Oct</a:t>
            </a:r>
            <a:r>
              <a:rPr lang="en-GB" sz="1800" dirty="0">
                <a:solidFill>
                  <a:schemeClr val="dk1"/>
                </a:solidFill>
                <a:latin typeface="Calibri"/>
                <a:ea typeface="Calibri"/>
                <a:cs typeface="Calibri"/>
                <a:sym typeface="Calibri"/>
              </a:rPr>
              <a:t> 2020)</a:t>
            </a:r>
            <a:endParaRPr dirty="0"/>
          </a:p>
        </p:txBody>
      </p:sp>
      <p:sp>
        <p:nvSpPr>
          <p:cNvPr id="14" name="TextBox 13">
            <a:extLst>
              <a:ext uri="{FF2B5EF4-FFF2-40B4-BE49-F238E27FC236}">
                <a16:creationId xmlns:a16="http://schemas.microsoft.com/office/drawing/2014/main" id="{BDA75A28-BA6F-4E9A-B443-399149031589}"/>
              </a:ext>
            </a:extLst>
          </p:cNvPr>
          <p:cNvSpPr txBox="1"/>
          <p:nvPr/>
        </p:nvSpPr>
        <p:spPr>
          <a:xfrm>
            <a:off x="2218568" y="1449574"/>
            <a:ext cx="1689889" cy="378939"/>
          </a:xfrm>
          <a:prstGeom prst="rect">
            <a:avLst/>
          </a:prstGeom>
          <a:noFill/>
        </p:spPr>
        <p:txBody>
          <a:bodyPr wrap="square" rtlCol="0">
            <a:spAutoFit/>
          </a:bodyPr>
          <a:lstStyle/>
          <a:p>
            <a:pPr algn="ctr"/>
            <a:r>
              <a:rPr lang="en-IN" dirty="0"/>
              <a:t>Pre </a:t>
            </a:r>
            <a:r>
              <a:rPr lang="en-IN" dirty="0" err="1"/>
              <a:t>covid</a:t>
            </a:r>
            <a:endParaRPr lang="en-IN" dirty="0"/>
          </a:p>
        </p:txBody>
      </p:sp>
      <p:sp>
        <p:nvSpPr>
          <p:cNvPr id="15" name="TextBox 14">
            <a:extLst>
              <a:ext uri="{FF2B5EF4-FFF2-40B4-BE49-F238E27FC236}">
                <a16:creationId xmlns:a16="http://schemas.microsoft.com/office/drawing/2014/main" id="{C6610165-95BA-4EEA-B8F8-D2910DA63AB7}"/>
              </a:ext>
            </a:extLst>
          </p:cNvPr>
          <p:cNvSpPr txBox="1"/>
          <p:nvPr/>
        </p:nvSpPr>
        <p:spPr>
          <a:xfrm>
            <a:off x="7981853" y="1449574"/>
            <a:ext cx="1689889" cy="378939"/>
          </a:xfrm>
          <a:prstGeom prst="rect">
            <a:avLst/>
          </a:prstGeom>
          <a:noFill/>
        </p:spPr>
        <p:txBody>
          <a:bodyPr wrap="square" rtlCol="0">
            <a:spAutoFit/>
          </a:bodyPr>
          <a:lstStyle/>
          <a:p>
            <a:pPr algn="ctr"/>
            <a:r>
              <a:rPr lang="en-IN" dirty="0"/>
              <a:t>Post </a:t>
            </a:r>
            <a:r>
              <a:rPr lang="en-IN" dirty="0" err="1"/>
              <a:t>covid</a:t>
            </a:r>
            <a:endParaRPr lang="en-IN" dirty="0"/>
          </a:p>
        </p:txBody>
      </p:sp>
    </p:spTree>
    <p:extLst>
      <p:ext uri="{BB962C8B-B14F-4D97-AF65-F5344CB8AC3E}">
        <p14:creationId xmlns:p14="http://schemas.microsoft.com/office/powerpoint/2010/main" val="4499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Suzuki Motors – Twitter Analysis (1)</a:t>
            </a:r>
          </a:p>
        </p:txBody>
      </p:sp>
      <p:grpSp>
        <p:nvGrpSpPr>
          <p:cNvPr id="7" name="Group 6">
            <a:extLst>
              <a:ext uri="{FF2B5EF4-FFF2-40B4-BE49-F238E27FC236}">
                <a16:creationId xmlns:a16="http://schemas.microsoft.com/office/drawing/2014/main" id="{2A3FD296-56FE-4CA5-8199-F65D9671572E}"/>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DEFEB80E-3546-4BED-B8C3-D231357777BD}"/>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F1389BE-F97D-4FF7-BBAF-75CE698C7C6E}"/>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AAC83921-C52E-4449-A84A-1325E961B8E2}"/>
              </a:ext>
            </a:extLst>
          </p:cNvPr>
          <p:cNvSpPr txBox="1"/>
          <p:nvPr/>
        </p:nvSpPr>
        <p:spPr>
          <a:xfrm>
            <a:off x="411061" y="5627921"/>
            <a:ext cx="11400637" cy="830997"/>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Official messaging from Suzuki, by and large, was aligned to its marketing campaigns. Some of the campaigns like ‘Born of Greatness’ and ‘</a:t>
            </a:r>
            <a:r>
              <a:rPr lang="en-IN" sz="1200" i="1" dirty="0" err="1">
                <a:solidFill>
                  <a:schemeClr val="dk1"/>
                </a:solidFill>
                <a:latin typeface="Calibri"/>
                <a:ea typeface="Calibri"/>
                <a:cs typeface="Calibri"/>
                <a:sym typeface="Calibri"/>
              </a:rPr>
              <a:t>amgixxer</a:t>
            </a:r>
            <a:r>
              <a:rPr lang="en-IN" sz="1200" i="1" dirty="0">
                <a:solidFill>
                  <a:schemeClr val="dk1"/>
                </a:solidFill>
                <a:latin typeface="Calibri"/>
                <a:ea typeface="Calibri"/>
                <a:cs typeface="Calibri"/>
                <a:sym typeface="Calibri"/>
              </a:rPr>
              <a:t>’ were the prominent ones during pre-</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period.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The focus of these campaigns, however shifted to CSR branding with emphasis on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warriors such as the campaign ‘</a:t>
            </a:r>
            <a:r>
              <a:rPr lang="en-IN" sz="1200" i="1" dirty="0" err="1">
                <a:solidFill>
                  <a:schemeClr val="dk1"/>
                </a:solidFill>
                <a:latin typeface="Calibri"/>
                <a:ea typeface="Calibri"/>
                <a:cs typeface="Calibri"/>
                <a:sym typeface="Calibri"/>
              </a:rPr>
              <a:t>ParkForFreedom</a:t>
            </a:r>
            <a:r>
              <a:rPr lang="en-IN" sz="1200" i="1" dirty="0">
                <a:solidFill>
                  <a:schemeClr val="dk1"/>
                </a:solidFill>
                <a:latin typeface="Calibri"/>
                <a:ea typeface="Calibri"/>
                <a:cs typeface="Calibri"/>
                <a:sym typeface="Calibri"/>
              </a:rPr>
              <a:t>’, during the post-</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period.</a:t>
            </a:r>
          </a:p>
          <a:p>
            <a:pPr marL="576000" marR="0" lvl="0" indent="-432000" algn="l" rtl="0">
              <a:spcBef>
                <a:spcPts val="0"/>
              </a:spcBef>
              <a:spcAft>
                <a:spcPts val="0"/>
              </a:spcAft>
              <a:buClr>
                <a:schemeClr val="dk1"/>
              </a:buClr>
              <a:buSzPts val="1960"/>
              <a:buFont typeface="Calibri"/>
              <a:buChar char="•"/>
            </a:pPr>
            <a:endParaRPr lang="en-IN" sz="1200" dirty="0"/>
          </a:p>
        </p:txBody>
      </p:sp>
      <p:sp>
        <p:nvSpPr>
          <p:cNvPr id="12" name="Google Shape;199;p4">
            <a:extLst>
              <a:ext uri="{FF2B5EF4-FFF2-40B4-BE49-F238E27FC236}">
                <a16:creationId xmlns:a16="http://schemas.microsoft.com/office/drawing/2014/main" id="{FC206543-FFF8-4EFC-A688-176E9F5BA5EE}"/>
              </a:ext>
            </a:extLst>
          </p:cNvPr>
          <p:cNvSpPr txBox="1"/>
          <p:nvPr/>
        </p:nvSpPr>
        <p:spPr>
          <a:xfrm>
            <a:off x="256518" y="803651"/>
            <a:ext cx="9878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Phase 1 – Official Hashtag Analysis (Jul 2019 – Nov 2020)</a:t>
            </a:r>
            <a:endParaRPr dirty="0"/>
          </a:p>
        </p:txBody>
      </p:sp>
      <p:sp>
        <p:nvSpPr>
          <p:cNvPr id="14" name="Google Shape;488;p19">
            <a:extLst>
              <a:ext uri="{FF2B5EF4-FFF2-40B4-BE49-F238E27FC236}">
                <a16:creationId xmlns:a16="http://schemas.microsoft.com/office/drawing/2014/main" id="{7178E062-6542-4543-830C-08CEFCD6AFED}"/>
              </a:ext>
            </a:extLst>
          </p:cNvPr>
          <p:cNvSpPr txBox="1"/>
          <p:nvPr/>
        </p:nvSpPr>
        <p:spPr>
          <a:xfrm>
            <a:off x="256518" y="4110167"/>
            <a:ext cx="2616590" cy="2478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000"/>
              <a:buFont typeface="Calibri"/>
              <a:buNone/>
            </a:pPr>
            <a:r>
              <a:rPr lang="en-US" sz="1000" dirty="0">
                <a:solidFill>
                  <a:schemeClr val="dk1"/>
                </a:solidFill>
                <a:latin typeface="Calibri"/>
                <a:ea typeface="Calibri"/>
                <a:cs typeface="Calibri"/>
                <a:sym typeface="Calibri"/>
              </a:rPr>
              <a:t>Methods: Web Scraping, Hashtag Analysis</a:t>
            </a:r>
            <a:endParaRPr sz="1800" dirty="0">
              <a:solidFill>
                <a:schemeClr val="dk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659F446-3261-439A-BB54-83CF7EA4C51A}"/>
              </a:ext>
            </a:extLst>
          </p:cNvPr>
          <p:cNvGrpSpPr/>
          <p:nvPr/>
        </p:nvGrpSpPr>
        <p:grpSpPr>
          <a:xfrm>
            <a:off x="335559" y="1682905"/>
            <a:ext cx="5587067" cy="2336700"/>
            <a:chOff x="411060" y="1632571"/>
            <a:chExt cx="5587067" cy="2336700"/>
          </a:xfrm>
        </p:grpSpPr>
        <p:pic>
          <p:nvPicPr>
            <p:cNvPr id="16" name="Google Shape;490;p19">
              <a:extLst>
                <a:ext uri="{FF2B5EF4-FFF2-40B4-BE49-F238E27FC236}">
                  <a16:creationId xmlns:a16="http://schemas.microsoft.com/office/drawing/2014/main" id="{8571EDA4-70AC-473D-9B92-2601511AE562}"/>
                </a:ext>
              </a:extLst>
            </p:cNvPr>
            <p:cNvPicPr preferRelativeResize="0"/>
            <p:nvPr/>
          </p:nvPicPr>
          <p:blipFill rotWithShape="1">
            <a:blip r:embed="rId3">
              <a:alphaModFix/>
            </a:blip>
            <a:srcRect t="17430" r="5217" b="10594"/>
            <a:stretch/>
          </p:blipFill>
          <p:spPr>
            <a:xfrm>
              <a:off x="411060" y="1632571"/>
              <a:ext cx="5587067" cy="2336700"/>
            </a:xfrm>
            <a:prstGeom prst="rect">
              <a:avLst/>
            </a:prstGeom>
            <a:noFill/>
            <a:ln w="9525" cap="flat" cmpd="sng">
              <a:solidFill>
                <a:schemeClr val="tx1"/>
              </a:solidFill>
              <a:prstDash val="solid"/>
              <a:round/>
              <a:headEnd type="none" w="sm" len="sm"/>
              <a:tailEnd type="none" w="sm" len="sm"/>
            </a:ln>
          </p:spPr>
        </p:pic>
        <p:sp>
          <p:nvSpPr>
            <p:cNvPr id="17" name="Google Shape;491;p19">
              <a:extLst>
                <a:ext uri="{FF2B5EF4-FFF2-40B4-BE49-F238E27FC236}">
                  <a16:creationId xmlns:a16="http://schemas.microsoft.com/office/drawing/2014/main" id="{FD27FD59-5E78-4BEE-98EF-5CFADFAC3F4F}"/>
                </a:ext>
              </a:extLst>
            </p:cNvPr>
            <p:cNvSpPr txBox="1"/>
            <p:nvPr/>
          </p:nvSpPr>
          <p:spPr>
            <a:xfrm>
              <a:off x="2124478" y="1632858"/>
              <a:ext cx="2160229"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dirty="0">
                  <a:solidFill>
                    <a:schemeClr val="dk1"/>
                  </a:solidFill>
                  <a:latin typeface="Calibri"/>
                  <a:ea typeface="Calibri"/>
                  <a:cs typeface="Calibri"/>
                  <a:sym typeface="Calibri"/>
                </a:rPr>
                <a:t>MONTHLY OFFICIAL TWEET HASHTAG</a:t>
              </a:r>
              <a:endParaRPr sz="900" b="1" dirty="0"/>
            </a:p>
          </p:txBody>
        </p:sp>
      </p:grpSp>
      <p:grpSp>
        <p:nvGrpSpPr>
          <p:cNvPr id="5" name="Group 4">
            <a:extLst>
              <a:ext uri="{FF2B5EF4-FFF2-40B4-BE49-F238E27FC236}">
                <a16:creationId xmlns:a16="http://schemas.microsoft.com/office/drawing/2014/main" id="{CDB21648-5390-4C8E-9484-22F21587FE8E}"/>
              </a:ext>
            </a:extLst>
          </p:cNvPr>
          <p:cNvGrpSpPr/>
          <p:nvPr/>
        </p:nvGrpSpPr>
        <p:grpSpPr>
          <a:xfrm>
            <a:off x="6045666" y="1681188"/>
            <a:ext cx="5812819" cy="2336700"/>
            <a:chOff x="6045666" y="1681188"/>
            <a:chExt cx="5812819" cy="2336700"/>
          </a:xfrm>
        </p:grpSpPr>
        <p:pic>
          <p:nvPicPr>
            <p:cNvPr id="18" name="Picture 17" descr="Chart, line chart&#10;&#10;Description automatically generated">
              <a:extLst>
                <a:ext uri="{FF2B5EF4-FFF2-40B4-BE49-F238E27FC236}">
                  <a16:creationId xmlns:a16="http://schemas.microsoft.com/office/drawing/2014/main" id="{4E7D7941-8E8E-4568-BE90-E943D308E7BB}"/>
                </a:ext>
              </a:extLst>
            </p:cNvPr>
            <p:cNvPicPr>
              <a:picLocks noChangeAspect="1"/>
            </p:cNvPicPr>
            <p:nvPr/>
          </p:nvPicPr>
          <p:blipFill>
            <a:blip r:embed="rId4"/>
            <a:stretch>
              <a:fillRect/>
            </a:stretch>
          </p:blipFill>
          <p:spPr>
            <a:xfrm>
              <a:off x="6045666" y="1681188"/>
              <a:ext cx="5812819" cy="2336700"/>
            </a:xfrm>
            <a:prstGeom prst="rect">
              <a:avLst/>
            </a:prstGeom>
            <a:ln>
              <a:solidFill>
                <a:schemeClr val="tx1"/>
              </a:solidFill>
            </a:ln>
          </p:spPr>
        </p:pic>
        <p:sp>
          <p:nvSpPr>
            <p:cNvPr id="20" name="Google Shape;491;p19">
              <a:extLst>
                <a:ext uri="{FF2B5EF4-FFF2-40B4-BE49-F238E27FC236}">
                  <a16:creationId xmlns:a16="http://schemas.microsoft.com/office/drawing/2014/main" id="{C5BE41E9-5DEA-48A5-A1ED-2B302BEFDDC0}"/>
                </a:ext>
              </a:extLst>
            </p:cNvPr>
            <p:cNvSpPr txBox="1"/>
            <p:nvPr/>
          </p:nvSpPr>
          <p:spPr>
            <a:xfrm>
              <a:off x="7717141" y="1704296"/>
              <a:ext cx="2815614" cy="2307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00" b="1" dirty="0">
                  <a:solidFill>
                    <a:schemeClr val="dk1"/>
                  </a:solidFill>
                  <a:latin typeface="Calibri"/>
                  <a:ea typeface="Calibri"/>
                  <a:cs typeface="Calibri"/>
                  <a:sym typeface="Calibri"/>
                </a:rPr>
                <a:t>COMPARISON OF SALES AND CUSTOMER SENTIMENTS</a:t>
              </a:r>
              <a:endParaRPr sz="900" b="1" dirty="0"/>
            </a:p>
          </p:txBody>
        </p:sp>
      </p:grpSp>
    </p:spTree>
    <p:extLst>
      <p:ext uri="{BB962C8B-B14F-4D97-AF65-F5344CB8AC3E}">
        <p14:creationId xmlns:p14="http://schemas.microsoft.com/office/powerpoint/2010/main" val="1152212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Suzuki Motors – Twitter Analysis (2)</a:t>
            </a:r>
          </a:p>
        </p:txBody>
      </p:sp>
      <p:grpSp>
        <p:nvGrpSpPr>
          <p:cNvPr id="7" name="Group 6">
            <a:extLst>
              <a:ext uri="{FF2B5EF4-FFF2-40B4-BE49-F238E27FC236}">
                <a16:creationId xmlns:a16="http://schemas.microsoft.com/office/drawing/2014/main" id="{C1947BBC-933F-40EA-8875-D57F12BD7C02}"/>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9AE15915-34D8-4F7D-AD34-C851C3427403}"/>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726A6A-278F-4DB9-B486-0EC7C368E982}"/>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77FCC749-4B98-471C-AF46-BD11AE716B6C}"/>
              </a:ext>
            </a:extLst>
          </p:cNvPr>
          <p:cNvSpPr txBox="1"/>
          <p:nvPr/>
        </p:nvSpPr>
        <p:spPr>
          <a:xfrm>
            <a:off x="411061" y="5627921"/>
            <a:ext cx="11400637" cy="1200329"/>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Rest of the tweets were analysed to derive and understand the consumer perception and were categorised into meaningful topics.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These twitter discussions were intuitively grouped into major topics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The variation of consumer sentiments were then analysed over the target period (Pre-</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and Post-</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Company’s latest motorbike – ‘</a:t>
            </a:r>
            <a:r>
              <a:rPr lang="en-IN" sz="1200" i="1" dirty="0" err="1">
                <a:solidFill>
                  <a:schemeClr val="dk1"/>
                </a:solidFill>
                <a:latin typeface="Calibri"/>
                <a:ea typeface="Calibri"/>
                <a:cs typeface="Calibri"/>
                <a:sym typeface="Calibri"/>
              </a:rPr>
              <a:t>Gixxer</a:t>
            </a:r>
            <a:r>
              <a:rPr lang="en-IN" sz="1200" i="1" dirty="0">
                <a:solidFill>
                  <a:schemeClr val="dk1"/>
                </a:solidFill>
                <a:latin typeface="Calibri"/>
                <a:ea typeface="Calibri"/>
                <a:cs typeface="Calibri"/>
                <a:sym typeface="Calibri"/>
              </a:rPr>
              <a:t>’ was the most trending and popular discussion topic for the twitter </a:t>
            </a:r>
            <a:r>
              <a:rPr lang="en-IN" sz="1200" i="1" dirty="0" err="1">
                <a:solidFill>
                  <a:schemeClr val="dk1"/>
                </a:solidFill>
                <a:latin typeface="Calibri"/>
                <a:ea typeface="Calibri"/>
                <a:cs typeface="Calibri"/>
                <a:sym typeface="Calibri"/>
              </a:rPr>
              <a:t>crowd.The</a:t>
            </a:r>
            <a:r>
              <a:rPr lang="en-IN" sz="1200" i="1" dirty="0">
                <a:solidFill>
                  <a:schemeClr val="dk1"/>
                </a:solidFill>
                <a:latin typeface="Calibri"/>
                <a:ea typeface="Calibri"/>
                <a:cs typeface="Calibri"/>
                <a:sym typeface="Calibri"/>
              </a:rPr>
              <a:t> overall sentiment of the population was also very positive throughout the period.</a:t>
            </a:r>
          </a:p>
          <a:p>
            <a:pPr marL="576000" marR="0" lvl="0" indent="-432000" algn="l" rtl="0">
              <a:spcBef>
                <a:spcPts val="0"/>
              </a:spcBef>
              <a:spcAft>
                <a:spcPts val="0"/>
              </a:spcAft>
              <a:buClr>
                <a:schemeClr val="dk1"/>
              </a:buClr>
              <a:buSzPts val="1960"/>
              <a:buFont typeface="Calibri"/>
              <a:buChar char="•"/>
            </a:pPr>
            <a:endParaRPr lang="en-IN" sz="1200" dirty="0"/>
          </a:p>
        </p:txBody>
      </p:sp>
      <p:sp>
        <p:nvSpPr>
          <p:cNvPr id="11" name="Google Shape;212;p5">
            <a:extLst>
              <a:ext uri="{FF2B5EF4-FFF2-40B4-BE49-F238E27FC236}">
                <a16:creationId xmlns:a16="http://schemas.microsoft.com/office/drawing/2014/main" id="{38B9444F-6891-409A-A1E2-3C09B9978428}"/>
              </a:ext>
            </a:extLst>
          </p:cNvPr>
          <p:cNvSpPr txBox="1"/>
          <p:nvPr/>
        </p:nvSpPr>
        <p:spPr>
          <a:xfrm>
            <a:off x="306069" y="735117"/>
            <a:ext cx="9878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dirty="0">
                <a:solidFill>
                  <a:schemeClr val="dk1"/>
                </a:solidFill>
                <a:latin typeface="Calibri"/>
                <a:ea typeface="Calibri"/>
                <a:cs typeface="Calibri"/>
                <a:sym typeface="Calibri"/>
              </a:rPr>
              <a:t>Phase 2 – Rest of the Tweet Analysis using Topic Modelling &amp; Sentiment Analysis (Jul 2019 – Nov 2020)</a:t>
            </a:r>
            <a:endParaRPr dirty="0"/>
          </a:p>
        </p:txBody>
      </p:sp>
      <p:pic>
        <p:nvPicPr>
          <p:cNvPr id="18" name="Google Shape;504;p20" descr="Chart&#10;&#10;Description automatically generated">
            <a:extLst>
              <a:ext uri="{FF2B5EF4-FFF2-40B4-BE49-F238E27FC236}">
                <a16:creationId xmlns:a16="http://schemas.microsoft.com/office/drawing/2014/main" id="{F2C31D66-C7BA-4BA0-9861-493D0976593A}"/>
              </a:ext>
            </a:extLst>
          </p:cNvPr>
          <p:cNvPicPr preferRelativeResize="0">
            <a:picLocks noChangeAspect="1"/>
          </p:cNvPicPr>
          <p:nvPr/>
        </p:nvPicPr>
        <p:blipFill rotWithShape="1">
          <a:blip r:embed="rId3">
            <a:alphaModFix/>
          </a:blip>
          <a:srcRect/>
          <a:stretch/>
        </p:blipFill>
        <p:spPr>
          <a:xfrm>
            <a:off x="6324559" y="1422848"/>
            <a:ext cx="5322116" cy="1833807"/>
          </a:xfrm>
          <a:prstGeom prst="rect">
            <a:avLst/>
          </a:prstGeom>
          <a:noFill/>
          <a:ln>
            <a:solidFill>
              <a:schemeClr val="tx1"/>
            </a:solidFill>
          </a:ln>
        </p:spPr>
      </p:pic>
      <p:pic>
        <p:nvPicPr>
          <p:cNvPr id="19" name="Google Shape;505;p20" descr="Chart, histogram&#10;&#10;Description automatically generated">
            <a:extLst>
              <a:ext uri="{FF2B5EF4-FFF2-40B4-BE49-F238E27FC236}">
                <a16:creationId xmlns:a16="http://schemas.microsoft.com/office/drawing/2014/main" id="{0F2E06F5-F4EA-4F2D-AC5D-7C3DDAB0A2DC}"/>
              </a:ext>
            </a:extLst>
          </p:cNvPr>
          <p:cNvPicPr preferRelativeResize="0">
            <a:picLocks noChangeAspect="1"/>
          </p:cNvPicPr>
          <p:nvPr/>
        </p:nvPicPr>
        <p:blipFill rotWithShape="1">
          <a:blip r:embed="rId4">
            <a:alphaModFix/>
          </a:blip>
          <a:srcRect/>
          <a:stretch/>
        </p:blipFill>
        <p:spPr>
          <a:xfrm>
            <a:off x="545285" y="1422848"/>
            <a:ext cx="5322158" cy="1833823"/>
          </a:xfrm>
          <a:prstGeom prst="rect">
            <a:avLst/>
          </a:prstGeom>
          <a:noFill/>
          <a:ln>
            <a:solidFill>
              <a:schemeClr val="tx1"/>
            </a:solidFill>
          </a:ln>
        </p:spPr>
      </p:pic>
      <p:pic>
        <p:nvPicPr>
          <p:cNvPr id="20" name="Google Shape;506;p20" descr="Chart&#10;&#10;Description automatically generated">
            <a:extLst>
              <a:ext uri="{FF2B5EF4-FFF2-40B4-BE49-F238E27FC236}">
                <a16:creationId xmlns:a16="http://schemas.microsoft.com/office/drawing/2014/main" id="{D9996EC8-3760-4EEF-B5D2-B9DCC24A33B7}"/>
              </a:ext>
            </a:extLst>
          </p:cNvPr>
          <p:cNvPicPr preferRelativeResize="0">
            <a:picLocks noChangeAspect="1"/>
          </p:cNvPicPr>
          <p:nvPr/>
        </p:nvPicPr>
        <p:blipFill rotWithShape="1">
          <a:blip r:embed="rId5">
            <a:alphaModFix/>
          </a:blip>
          <a:srcRect/>
          <a:stretch/>
        </p:blipFill>
        <p:spPr>
          <a:xfrm>
            <a:off x="545285" y="3525407"/>
            <a:ext cx="5322157" cy="1833821"/>
          </a:xfrm>
          <a:prstGeom prst="rect">
            <a:avLst/>
          </a:prstGeom>
          <a:noFill/>
          <a:ln>
            <a:solidFill>
              <a:schemeClr val="tx1"/>
            </a:solidFill>
          </a:ln>
        </p:spPr>
      </p:pic>
      <p:pic>
        <p:nvPicPr>
          <p:cNvPr id="21" name="Google Shape;507;p20" descr="Chart, scatter chart&#10;&#10;Description automatically generated">
            <a:extLst>
              <a:ext uri="{FF2B5EF4-FFF2-40B4-BE49-F238E27FC236}">
                <a16:creationId xmlns:a16="http://schemas.microsoft.com/office/drawing/2014/main" id="{2080B1E7-4E00-4617-9CD7-379939B3CB15}"/>
              </a:ext>
            </a:extLst>
          </p:cNvPr>
          <p:cNvPicPr preferRelativeResize="0">
            <a:picLocks noChangeAspect="1"/>
          </p:cNvPicPr>
          <p:nvPr/>
        </p:nvPicPr>
        <p:blipFill rotWithShape="1">
          <a:blip r:embed="rId6">
            <a:alphaModFix/>
          </a:blip>
          <a:srcRect/>
          <a:stretch/>
        </p:blipFill>
        <p:spPr>
          <a:xfrm>
            <a:off x="6364907" y="3525407"/>
            <a:ext cx="5322115" cy="1833807"/>
          </a:xfrm>
          <a:prstGeom prst="rect">
            <a:avLst/>
          </a:prstGeom>
          <a:noFill/>
          <a:ln>
            <a:solidFill>
              <a:schemeClr val="tx1"/>
            </a:solidFill>
          </a:ln>
        </p:spPr>
      </p:pic>
      <p:sp>
        <p:nvSpPr>
          <p:cNvPr id="22" name="Google Shape;508;p20">
            <a:extLst>
              <a:ext uri="{FF2B5EF4-FFF2-40B4-BE49-F238E27FC236}">
                <a16:creationId xmlns:a16="http://schemas.microsoft.com/office/drawing/2014/main" id="{F0D82A80-71C1-4128-A0BC-932C514C13A5}"/>
              </a:ext>
            </a:extLst>
          </p:cNvPr>
          <p:cNvSpPr txBox="1"/>
          <p:nvPr/>
        </p:nvSpPr>
        <p:spPr>
          <a:xfrm>
            <a:off x="5627212" y="1138020"/>
            <a:ext cx="927113"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Calibri"/>
              <a:buNone/>
            </a:pPr>
            <a:r>
              <a:rPr lang="en-US" sz="1100" b="1" dirty="0">
                <a:solidFill>
                  <a:schemeClr val="dk1"/>
                </a:solidFill>
                <a:latin typeface="Calibri"/>
                <a:ea typeface="Calibri"/>
                <a:cs typeface="Calibri"/>
                <a:sym typeface="Calibri"/>
              </a:rPr>
              <a:t>Pre-</a:t>
            </a:r>
            <a:r>
              <a:rPr lang="en-US" sz="1100" b="1" dirty="0" err="1">
                <a:solidFill>
                  <a:schemeClr val="dk1"/>
                </a:solidFill>
                <a:latin typeface="Calibri"/>
                <a:ea typeface="Calibri"/>
                <a:cs typeface="Calibri"/>
                <a:sym typeface="Calibri"/>
              </a:rPr>
              <a:t>Covid</a:t>
            </a:r>
            <a:endParaRPr sz="1100" b="1" dirty="0">
              <a:solidFill>
                <a:schemeClr val="dk1"/>
              </a:solidFill>
              <a:latin typeface="Calibri"/>
              <a:ea typeface="Calibri"/>
              <a:cs typeface="Calibri"/>
              <a:sym typeface="Calibri"/>
            </a:endParaRPr>
          </a:p>
        </p:txBody>
      </p:sp>
      <p:sp>
        <p:nvSpPr>
          <p:cNvPr id="23" name="Google Shape;509;p20">
            <a:extLst>
              <a:ext uri="{FF2B5EF4-FFF2-40B4-BE49-F238E27FC236}">
                <a16:creationId xmlns:a16="http://schemas.microsoft.com/office/drawing/2014/main" id="{CB9EF01B-FA47-447F-A294-0CE2395694A6}"/>
              </a:ext>
            </a:extLst>
          </p:cNvPr>
          <p:cNvSpPr txBox="1"/>
          <p:nvPr/>
        </p:nvSpPr>
        <p:spPr>
          <a:xfrm>
            <a:off x="5453097" y="3263807"/>
            <a:ext cx="1308900" cy="261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100"/>
              <a:buFont typeface="Calibri"/>
              <a:buNone/>
            </a:pPr>
            <a:r>
              <a:rPr lang="en-US" sz="1100" b="1" dirty="0">
                <a:solidFill>
                  <a:schemeClr val="dk1"/>
                </a:solidFill>
                <a:latin typeface="Calibri"/>
                <a:ea typeface="Calibri"/>
                <a:cs typeface="Calibri"/>
                <a:sym typeface="Calibri"/>
              </a:rPr>
              <a:t>Post-</a:t>
            </a:r>
            <a:r>
              <a:rPr lang="en-US" sz="1100" b="1" dirty="0" err="1">
                <a:solidFill>
                  <a:schemeClr val="dk1"/>
                </a:solidFill>
                <a:latin typeface="Calibri"/>
                <a:ea typeface="Calibri"/>
                <a:cs typeface="Calibri"/>
                <a:sym typeface="Calibri"/>
              </a:rPr>
              <a:t>Covid</a:t>
            </a:r>
            <a:endParaRPr sz="11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935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
          <p:cNvSpPr/>
          <p:nvPr/>
        </p:nvSpPr>
        <p:spPr>
          <a:xfrm>
            <a:off x="1" y="208761"/>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178" name="Google Shape;178;p2"/>
          <p:cNvSpPr/>
          <p:nvPr/>
        </p:nvSpPr>
        <p:spPr>
          <a:xfrm>
            <a:off x="256518" y="109396"/>
            <a:ext cx="10076763"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44546A"/>
              </a:buClr>
              <a:buSzPts val="2800"/>
              <a:buFont typeface="Calibri"/>
              <a:buNone/>
            </a:pPr>
            <a:r>
              <a:rPr lang="en-GB" sz="2800" b="1" i="0" u="none" strike="noStrike" cap="none" dirty="0">
                <a:solidFill>
                  <a:srgbClr val="095879"/>
                </a:solidFill>
                <a:latin typeface="Calibri"/>
                <a:ea typeface="Calibri"/>
                <a:cs typeface="Calibri"/>
                <a:sym typeface="Calibri"/>
              </a:rPr>
              <a:t>Agenda</a:t>
            </a:r>
            <a:endParaRPr dirty="0">
              <a:solidFill>
                <a:srgbClr val="095879"/>
              </a:solidFill>
            </a:endParaRPr>
          </a:p>
        </p:txBody>
      </p:sp>
      <p:sp>
        <p:nvSpPr>
          <p:cNvPr id="179" name="Google Shape;179;p2"/>
          <p:cNvSpPr txBox="1"/>
          <p:nvPr/>
        </p:nvSpPr>
        <p:spPr>
          <a:xfrm>
            <a:off x="424468" y="926345"/>
            <a:ext cx="11341434" cy="522953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7000"/>
              </a:lnSpc>
              <a:spcBef>
                <a:spcPts val="0"/>
              </a:spcBef>
              <a:spcAft>
                <a:spcPts val="0"/>
              </a:spcAft>
              <a:buSzPct val="90000"/>
              <a:buFont typeface="Wingdings" panose="05000000000000000000" pitchFamily="2" charset="2"/>
              <a:buChar char="q"/>
            </a:pPr>
            <a:r>
              <a:rPr lang="en-US" sz="2400" dirty="0"/>
              <a:t>Executive Summary</a:t>
            </a:r>
          </a:p>
          <a:p>
            <a:pPr marL="457200" marR="0" lvl="0" indent="-457200" algn="l" rtl="0">
              <a:lnSpc>
                <a:spcPct val="107000"/>
              </a:lnSpc>
              <a:spcBef>
                <a:spcPts val="0"/>
              </a:spcBef>
              <a:spcAft>
                <a:spcPts val="0"/>
              </a:spcAft>
              <a:buSzPct val="90000"/>
              <a:buFont typeface="Wingdings" panose="05000000000000000000" pitchFamily="2" charset="2"/>
              <a:buChar char="q"/>
            </a:pPr>
            <a:r>
              <a:rPr lang="en-US" sz="2400" dirty="0"/>
              <a:t>Project Timeline</a:t>
            </a:r>
          </a:p>
          <a:p>
            <a:pPr marL="457200" marR="0" lvl="0" indent="-457200" algn="l" rtl="0">
              <a:lnSpc>
                <a:spcPct val="107000"/>
              </a:lnSpc>
              <a:spcBef>
                <a:spcPts val="0"/>
              </a:spcBef>
              <a:spcAft>
                <a:spcPts val="0"/>
              </a:spcAft>
              <a:buSzPct val="90000"/>
              <a:buFont typeface="Wingdings" panose="05000000000000000000" pitchFamily="2" charset="2"/>
              <a:buChar char="q"/>
            </a:pPr>
            <a:r>
              <a:rPr lang="en-US" sz="2400" dirty="0"/>
              <a:t>Data Scraping</a:t>
            </a:r>
          </a:p>
          <a:p>
            <a:pPr marL="457200" marR="0" lvl="0" indent="-457200" algn="l" rtl="0">
              <a:lnSpc>
                <a:spcPct val="107000"/>
              </a:lnSpc>
              <a:spcBef>
                <a:spcPts val="0"/>
              </a:spcBef>
              <a:spcAft>
                <a:spcPts val="0"/>
              </a:spcAft>
              <a:buSzPct val="90000"/>
              <a:buFont typeface="Wingdings" panose="05000000000000000000" pitchFamily="2" charset="2"/>
              <a:buChar char="q"/>
            </a:pPr>
            <a:r>
              <a:rPr lang="en-US" sz="2400" dirty="0"/>
              <a:t>Data Processing &amp; Exploratory Data Analysis</a:t>
            </a:r>
          </a:p>
          <a:p>
            <a:pPr marL="457200" marR="0" lvl="0" indent="-457200" algn="l" rtl="0">
              <a:lnSpc>
                <a:spcPct val="107000"/>
              </a:lnSpc>
              <a:spcBef>
                <a:spcPts val="0"/>
              </a:spcBef>
              <a:spcAft>
                <a:spcPts val="0"/>
              </a:spcAft>
              <a:buSzPct val="90000"/>
              <a:buFont typeface="Wingdings" panose="05000000000000000000" pitchFamily="2" charset="2"/>
              <a:buChar char="q"/>
            </a:pPr>
            <a:r>
              <a:rPr lang="en-US" sz="2400" dirty="0"/>
              <a:t>Twitter Analysis</a:t>
            </a:r>
          </a:p>
          <a:p>
            <a:pPr marL="800100" lvl="1" indent="-342900">
              <a:lnSpc>
                <a:spcPct val="107000"/>
              </a:lnSpc>
              <a:buSzPct val="90000"/>
              <a:buFont typeface="Wingdings" panose="05000000000000000000" pitchFamily="2" charset="2"/>
              <a:buChar char="§"/>
            </a:pPr>
            <a:r>
              <a:rPr lang="en-US" sz="2400" dirty="0"/>
              <a:t>Bajaj Auto</a:t>
            </a:r>
          </a:p>
          <a:p>
            <a:pPr marL="800100" lvl="1" indent="-342900">
              <a:lnSpc>
                <a:spcPct val="107000"/>
              </a:lnSpc>
              <a:buSzPct val="90000"/>
              <a:buFont typeface="Wingdings" panose="05000000000000000000" pitchFamily="2" charset="2"/>
              <a:buChar char="§"/>
            </a:pPr>
            <a:r>
              <a:rPr lang="en-US" sz="2400" dirty="0"/>
              <a:t>Royal Enfield</a:t>
            </a:r>
          </a:p>
          <a:p>
            <a:pPr marL="800100" lvl="1" indent="-342900">
              <a:lnSpc>
                <a:spcPct val="107000"/>
              </a:lnSpc>
              <a:buSzPct val="90000"/>
              <a:buFont typeface="Wingdings" panose="05000000000000000000" pitchFamily="2" charset="2"/>
              <a:buChar char="§"/>
            </a:pPr>
            <a:r>
              <a:rPr lang="en-US" sz="2400" dirty="0"/>
              <a:t>Hero MotoCorp</a:t>
            </a:r>
          </a:p>
          <a:p>
            <a:pPr marL="800100" lvl="1" indent="-342900">
              <a:lnSpc>
                <a:spcPct val="107000"/>
              </a:lnSpc>
              <a:buSzPct val="90000"/>
              <a:buFont typeface="Wingdings" panose="05000000000000000000" pitchFamily="2" charset="2"/>
              <a:buChar char="§"/>
            </a:pPr>
            <a:r>
              <a:rPr lang="en-US" sz="2400" dirty="0"/>
              <a:t>Honda Motorcycles</a:t>
            </a:r>
          </a:p>
          <a:p>
            <a:pPr marL="800100" lvl="1" indent="-342900">
              <a:lnSpc>
                <a:spcPct val="107000"/>
              </a:lnSpc>
              <a:buSzPct val="90000"/>
              <a:buFont typeface="Wingdings" panose="05000000000000000000" pitchFamily="2" charset="2"/>
              <a:buChar char="§"/>
            </a:pPr>
            <a:r>
              <a:rPr lang="en-US" sz="2400" dirty="0"/>
              <a:t>TVS Motors</a:t>
            </a:r>
          </a:p>
          <a:p>
            <a:pPr marL="800100" lvl="1" indent="-342900">
              <a:lnSpc>
                <a:spcPct val="107000"/>
              </a:lnSpc>
              <a:buSzPct val="90000"/>
              <a:buFont typeface="Wingdings" panose="05000000000000000000" pitchFamily="2" charset="2"/>
              <a:buChar char="§"/>
            </a:pPr>
            <a:r>
              <a:rPr lang="en-US" sz="2400" dirty="0"/>
              <a:t>Suzuki Motors</a:t>
            </a:r>
          </a:p>
          <a:p>
            <a:pPr marL="457200" indent="-457200">
              <a:lnSpc>
                <a:spcPct val="107000"/>
              </a:lnSpc>
              <a:buSzPct val="90000"/>
              <a:buFont typeface="Wingdings" panose="05000000000000000000" pitchFamily="2" charset="2"/>
              <a:buChar char="q"/>
            </a:pPr>
            <a:r>
              <a:rPr lang="en-US" sz="2400" dirty="0"/>
              <a:t>Topic Modeling</a:t>
            </a:r>
          </a:p>
          <a:p>
            <a:pPr marL="457200" indent="-457200">
              <a:lnSpc>
                <a:spcPct val="107000"/>
              </a:lnSpc>
              <a:buSzPct val="90000"/>
              <a:buFont typeface="Wingdings" panose="05000000000000000000" pitchFamily="2" charset="2"/>
              <a:buChar char="q"/>
            </a:pPr>
            <a:r>
              <a:rPr lang="en-US" sz="2400" dirty="0"/>
              <a:t>Conclusions</a:t>
            </a:r>
            <a:endParaRPr dirty="0"/>
          </a:p>
        </p:txBody>
      </p:sp>
    </p:spTree>
    <p:extLst>
      <p:ext uri="{BB962C8B-B14F-4D97-AF65-F5344CB8AC3E}">
        <p14:creationId xmlns:p14="http://schemas.microsoft.com/office/powerpoint/2010/main" val="3498538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b="1" spc="-96" dirty="0">
                <a:ln w="3175">
                  <a:noFill/>
                </a:ln>
                <a:solidFill>
                  <a:srgbClr val="095879"/>
                </a:solidFill>
                <a:latin typeface="Calibri" panose="020F0502020204030204"/>
                <a:ea typeface="Segoe UI" panose="020B0502040204020203" pitchFamily="34" charset="0"/>
                <a:cs typeface="Segoe UI" panose="020B0502040204020203" pitchFamily="34" charset="0"/>
              </a:rPr>
              <a:t>Conclusions (1)</a:t>
            </a:r>
            <a:endPar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3664EE6B-D42E-4FCC-8BFC-72B945D94D04}"/>
              </a:ext>
            </a:extLst>
          </p:cNvPr>
          <p:cNvPicPr>
            <a:picLocks noChangeAspect="1"/>
          </p:cNvPicPr>
          <p:nvPr/>
        </p:nvPicPr>
        <p:blipFill>
          <a:blip r:embed="rId3"/>
          <a:stretch>
            <a:fillRect/>
          </a:stretch>
        </p:blipFill>
        <p:spPr>
          <a:xfrm>
            <a:off x="385105" y="1159109"/>
            <a:ext cx="3628217" cy="1959361"/>
          </a:xfrm>
          <a:prstGeom prst="rect">
            <a:avLst/>
          </a:prstGeom>
          <a:ln>
            <a:solidFill>
              <a:schemeClr val="tx1"/>
            </a:solidFill>
          </a:ln>
        </p:spPr>
      </p:pic>
      <p:pic>
        <p:nvPicPr>
          <p:cNvPr id="10" name="Picture 9">
            <a:extLst>
              <a:ext uri="{FF2B5EF4-FFF2-40B4-BE49-F238E27FC236}">
                <a16:creationId xmlns:a16="http://schemas.microsoft.com/office/drawing/2014/main" id="{F73E45DE-FACD-4E50-87BB-1FA0507804C2}"/>
              </a:ext>
            </a:extLst>
          </p:cNvPr>
          <p:cNvPicPr>
            <a:picLocks noChangeAspect="1"/>
          </p:cNvPicPr>
          <p:nvPr/>
        </p:nvPicPr>
        <p:blipFill>
          <a:blip r:embed="rId4"/>
          <a:stretch>
            <a:fillRect/>
          </a:stretch>
        </p:blipFill>
        <p:spPr>
          <a:xfrm>
            <a:off x="4275604" y="1159108"/>
            <a:ext cx="3628217" cy="1959361"/>
          </a:xfrm>
          <a:prstGeom prst="rect">
            <a:avLst/>
          </a:prstGeom>
          <a:ln>
            <a:solidFill>
              <a:schemeClr val="tx1"/>
            </a:solidFill>
          </a:ln>
        </p:spPr>
      </p:pic>
      <p:pic>
        <p:nvPicPr>
          <p:cNvPr id="11" name="Picture 10">
            <a:extLst>
              <a:ext uri="{FF2B5EF4-FFF2-40B4-BE49-F238E27FC236}">
                <a16:creationId xmlns:a16="http://schemas.microsoft.com/office/drawing/2014/main" id="{B463D1A9-16E2-4837-9BDA-1C646601B7FB}"/>
              </a:ext>
            </a:extLst>
          </p:cNvPr>
          <p:cNvPicPr>
            <a:picLocks noChangeAspect="1"/>
          </p:cNvPicPr>
          <p:nvPr/>
        </p:nvPicPr>
        <p:blipFill>
          <a:blip r:embed="rId5"/>
          <a:stretch>
            <a:fillRect/>
          </a:stretch>
        </p:blipFill>
        <p:spPr>
          <a:xfrm>
            <a:off x="8166103" y="1159108"/>
            <a:ext cx="3628217" cy="1959361"/>
          </a:xfrm>
          <a:prstGeom prst="rect">
            <a:avLst/>
          </a:prstGeom>
          <a:ln>
            <a:solidFill>
              <a:schemeClr val="tx1"/>
            </a:solidFill>
          </a:ln>
        </p:spPr>
      </p:pic>
      <p:pic>
        <p:nvPicPr>
          <p:cNvPr id="17" name="Picture 16">
            <a:extLst>
              <a:ext uri="{FF2B5EF4-FFF2-40B4-BE49-F238E27FC236}">
                <a16:creationId xmlns:a16="http://schemas.microsoft.com/office/drawing/2014/main" id="{6AE97B92-638C-4DA5-8F1E-45E524AC98CD}"/>
              </a:ext>
            </a:extLst>
          </p:cNvPr>
          <p:cNvPicPr>
            <a:picLocks noChangeAspect="1"/>
          </p:cNvPicPr>
          <p:nvPr/>
        </p:nvPicPr>
        <p:blipFill>
          <a:blip r:embed="rId6"/>
          <a:stretch>
            <a:fillRect/>
          </a:stretch>
        </p:blipFill>
        <p:spPr>
          <a:xfrm>
            <a:off x="4275604" y="3375647"/>
            <a:ext cx="3628217" cy="1959361"/>
          </a:xfrm>
          <a:prstGeom prst="rect">
            <a:avLst/>
          </a:prstGeom>
          <a:ln>
            <a:solidFill>
              <a:schemeClr val="tx1"/>
            </a:solidFill>
          </a:ln>
        </p:spPr>
      </p:pic>
      <p:pic>
        <p:nvPicPr>
          <p:cNvPr id="18" name="Picture 17">
            <a:extLst>
              <a:ext uri="{FF2B5EF4-FFF2-40B4-BE49-F238E27FC236}">
                <a16:creationId xmlns:a16="http://schemas.microsoft.com/office/drawing/2014/main" id="{857ACB8A-3C66-4C70-8623-7E00B18F5C9D}"/>
              </a:ext>
            </a:extLst>
          </p:cNvPr>
          <p:cNvPicPr>
            <a:picLocks noChangeAspect="1"/>
          </p:cNvPicPr>
          <p:nvPr/>
        </p:nvPicPr>
        <p:blipFill>
          <a:blip r:embed="rId7"/>
          <a:stretch>
            <a:fillRect/>
          </a:stretch>
        </p:blipFill>
        <p:spPr>
          <a:xfrm>
            <a:off x="8166102" y="3375647"/>
            <a:ext cx="3628217" cy="1959361"/>
          </a:xfrm>
          <a:prstGeom prst="rect">
            <a:avLst/>
          </a:prstGeom>
          <a:ln>
            <a:solidFill>
              <a:schemeClr val="tx1"/>
            </a:solidFill>
          </a:ln>
        </p:spPr>
      </p:pic>
      <p:grpSp>
        <p:nvGrpSpPr>
          <p:cNvPr id="21" name="Group 20">
            <a:extLst>
              <a:ext uri="{FF2B5EF4-FFF2-40B4-BE49-F238E27FC236}">
                <a16:creationId xmlns:a16="http://schemas.microsoft.com/office/drawing/2014/main" id="{AA5D8F2B-17FC-48F2-9F49-12875E5714DC}"/>
              </a:ext>
            </a:extLst>
          </p:cNvPr>
          <p:cNvGrpSpPr/>
          <p:nvPr/>
        </p:nvGrpSpPr>
        <p:grpSpPr>
          <a:xfrm>
            <a:off x="168294" y="5235523"/>
            <a:ext cx="11915250" cy="546632"/>
            <a:chOff x="168294" y="5235523"/>
            <a:chExt cx="11915250" cy="546632"/>
          </a:xfrm>
        </p:grpSpPr>
        <p:cxnSp>
          <p:nvCxnSpPr>
            <p:cNvPr id="22" name="Straight Connector 21">
              <a:extLst>
                <a:ext uri="{FF2B5EF4-FFF2-40B4-BE49-F238E27FC236}">
                  <a16:creationId xmlns:a16="http://schemas.microsoft.com/office/drawing/2014/main" id="{7E916410-041A-44E2-A126-C9623F957C47}"/>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C93C00-3E53-4EFA-A7BD-D98FC799849F}"/>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24" name="TextBox 23">
            <a:extLst>
              <a:ext uri="{FF2B5EF4-FFF2-40B4-BE49-F238E27FC236}">
                <a16:creationId xmlns:a16="http://schemas.microsoft.com/office/drawing/2014/main" id="{18EC59E7-4319-49B8-B86A-BC290BB27D8E}"/>
              </a:ext>
            </a:extLst>
          </p:cNvPr>
          <p:cNvSpPr txBox="1"/>
          <p:nvPr/>
        </p:nvSpPr>
        <p:spPr>
          <a:xfrm>
            <a:off x="411061" y="5627921"/>
            <a:ext cx="11400637" cy="1938992"/>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Majority of the brands have outperformed their previous year sales since September 2020. It is interesting to note that September has also been the month when the tweet volume </a:t>
            </a:r>
            <a:r>
              <a:rPr lang="en-IN" sz="1200" i="1" dirty="0">
                <a:solidFill>
                  <a:schemeClr val="dk1"/>
                </a:solidFill>
                <a:latin typeface="Calibri"/>
                <a:ea typeface="Calibri"/>
                <a:cs typeface="Calibri"/>
                <a:sym typeface="Calibri"/>
              </a:rPr>
              <a:t>for most brands reached </a:t>
            </a:r>
            <a:r>
              <a:rPr lang="en-IN" sz="1200" b="0" i="1" u="none" strike="noStrike" cap="none" dirty="0">
                <a:solidFill>
                  <a:schemeClr val="dk1"/>
                </a:solidFill>
                <a:latin typeface="Calibri"/>
                <a:ea typeface="Calibri"/>
                <a:cs typeface="Calibri"/>
                <a:sym typeface="Calibri"/>
              </a:rPr>
              <a:t>pre-</a:t>
            </a:r>
            <a:r>
              <a:rPr lang="en-IN" sz="1200" b="0" i="1" u="none" strike="noStrike" cap="none" dirty="0" err="1">
                <a:solidFill>
                  <a:schemeClr val="dk1"/>
                </a:solidFill>
                <a:latin typeface="Calibri"/>
                <a:ea typeface="Calibri"/>
                <a:cs typeface="Calibri"/>
                <a:sym typeface="Calibri"/>
              </a:rPr>
              <a:t>covid</a:t>
            </a:r>
            <a:r>
              <a:rPr lang="en-IN" sz="1200" b="0" i="1" u="none" strike="noStrike" cap="none" dirty="0">
                <a:solidFill>
                  <a:schemeClr val="dk1"/>
                </a:solidFill>
                <a:latin typeface="Calibri"/>
                <a:ea typeface="Calibri"/>
                <a:cs typeface="Calibri"/>
                <a:sym typeface="Calibri"/>
              </a:rPr>
              <a:t> levels.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Although most brands outperformed their previous year sales since September 2020, sales volume has not stabilized yet.</a:t>
            </a:r>
            <a:endParaRPr lang="en-IN" sz="1200" b="0" i="1" u="none" strike="noStrike" cap="none" dirty="0">
              <a:solidFill>
                <a:schemeClr val="dk1"/>
              </a:solidFill>
              <a:latin typeface="Calibri"/>
              <a:ea typeface="Calibri"/>
              <a:cs typeface="Calibri"/>
              <a:sym typeface="Calibri"/>
            </a:endParaRP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 change in sales volume of Royal Enfield and Suzuki Motors has been hovering near ‘0’ for the past three months.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Since September, Hero Motocorp and TVS Motors have clearly outperformed other brands in terms of sales volume.</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Honda Motorcycles is the only brand that had a positive % sales volume change for the month of March.</a:t>
            </a:r>
          </a:p>
          <a:p>
            <a:pPr marL="576000" marR="0" lvl="0" indent="-432000" algn="l" rtl="0">
              <a:spcBef>
                <a:spcPts val="0"/>
              </a:spcBef>
              <a:spcAft>
                <a:spcPts val="0"/>
              </a:spcAft>
              <a:buClr>
                <a:srgbClr val="095879"/>
              </a:buClr>
              <a:buSzPct val="100000"/>
              <a:buFont typeface="Wingdings" panose="05000000000000000000" pitchFamily="2" charset="2"/>
              <a:buChar char="q"/>
            </a:pPr>
            <a:endParaRPr lang="en-IN" sz="1200" b="0" i="1" u="none" strike="noStrike" cap="none" dirty="0">
              <a:solidFill>
                <a:schemeClr val="dk1"/>
              </a:solidFill>
              <a:latin typeface="Calibri"/>
              <a:ea typeface="Calibri"/>
              <a:cs typeface="Calibri"/>
              <a:sym typeface="Calibri"/>
            </a:endParaRPr>
          </a:p>
          <a:p>
            <a:pPr marL="576000" marR="0" lvl="0" indent="-432000" algn="l" rtl="0">
              <a:spcBef>
                <a:spcPts val="0"/>
              </a:spcBef>
              <a:spcAft>
                <a:spcPts val="0"/>
              </a:spcAft>
              <a:buClr>
                <a:srgbClr val="095879"/>
              </a:buClr>
              <a:buSzPct val="100000"/>
              <a:buFont typeface="Wingdings" panose="05000000000000000000" pitchFamily="2" charset="2"/>
              <a:buChar char="q"/>
            </a:pPr>
            <a:endParaRPr lang="en-IN" sz="1200" b="0" i="1" u="none" strike="noStrike" cap="none" dirty="0">
              <a:solidFill>
                <a:schemeClr val="dk1"/>
              </a:solidFill>
              <a:latin typeface="Calibri"/>
              <a:ea typeface="Calibri"/>
              <a:cs typeface="Calibri"/>
              <a:sym typeface="Calibri"/>
            </a:endParaRPr>
          </a:p>
          <a:p>
            <a:pPr marL="576000" marR="0" lvl="0" indent="-432000" algn="l" rtl="0">
              <a:spcBef>
                <a:spcPts val="0"/>
              </a:spcBef>
              <a:spcAft>
                <a:spcPts val="0"/>
              </a:spcAft>
              <a:buClr>
                <a:srgbClr val="095879"/>
              </a:buClr>
              <a:buSzPct val="100000"/>
              <a:buFont typeface="Wingdings" panose="05000000000000000000" pitchFamily="2" charset="2"/>
              <a:buChar char="q"/>
            </a:pPr>
            <a:endParaRPr lang="en-IN" sz="1200" b="0" i="1" u="none" strike="noStrike" cap="none" dirty="0">
              <a:solidFill>
                <a:schemeClr val="dk1"/>
              </a:solidFill>
              <a:latin typeface="Calibri"/>
              <a:ea typeface="Calibri"/>
              <a:cs typeface="Calibri"/>
              <a:sym typeface="Calibri"/>
            </a:endParaRPr>
          </a:p>
          <a:p>
            <a:pPr marL="576000" marR="0" lvl="0" indent="-432000" algn="l" rtl="0">
              <a:spcBef>
                <a:spcPts val="0"/>
              </a:spcBef>
              <a:spcAft>
                <a:spcPts val="0"/>
              </a:spcAft>
              <a:buClr>
                <a:schemeClr val="dk1"/>
              </a:buClr>
              <a:buSzPts val="1960"/>
              <a:buFont typeface="Calibri"/>
              <a:buChar char="•"/>
            </a:pPr>
            <a:endParaRPr lang="en-IN" sz="1200" dirty="0"/>
          </a:p>
        </p:txBody>
      </p:sp>
      <p:sp>
        <p:nvSpPr>
          <p:cNvPr id="15" name="TextBox 14">
            <a:extLst>
              <a:ext uri="{FF2B5EF4-FFF2-40B4-BE49-F238E27FC236}">
                <a16:creationId xmlns:a16="http://schemas.microsoft.com/office/drawing/2014/main" id="{F4D866C4-2385-4C1C-B6BC-9EE5E75A16A3}"/>
              </a:ext>
            </a:extLst>
          </p:cNvPr>
          <p:cNvSpPr txBox="1"/>
          <p:nvPr/>
        </p:nvSpPr>
        <p:spPr>
          <a:xfrm>
            <a:off x="279060" y="722902"/>
            <a:ext cx="3797990"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800" b="1" spc="-96" dirty="0">
                <a:ln w="3175">
                  <a:noFill/>
                </a:ln>
                <a:latin typeface="Calibri" panose="020F0502020204030204"/>
                <a:ea typeface="Segoe UI" panose="020B0502040204020203" pitchFamily="34" charset="0"/>
                <a:cs typeface="Segoe UI" panose="020B0502040204020203" pitchFamily="34" charset="0"/>
              </a:rPr>
              <a:t>Pre- and Post-COVID Sales Volume Analysis</a:t>
            </a:r>
            <a:endParaRPr kumimoji="0" lang="en-US" sz="1800" b="1" i="0" u="none" strike="noStrike" kern="1200" cap="none" spc="-96" normalizeH="0" baseline="0" noProof="0" dirty="0">
              <a:ln w="3175">
                <a:noFill/>
              </a:ln>
              <a:effectLst/>
              <a:uLnTx/>
              <a:uFillTx/>
              <a:latin typeface="Calibri" panose="020F0502020204030204"/>
              <a:ea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763E985D-0971-492A-953D-8FE00971C9C1}"/>
              </a:ext>
            </a:extLst>
          </p:cNvPr>
          <p:cNvPicPr>
            <a:picLocks noChangeAspect="1"/>
          </p:cNvPicPr>
          <p:nvPr/>
        </p:nvPicPr>
        <p:blipFill>
          <a:blip r:embed="rId8"/>
          <a:stretch>
            <a:fillRect/>
          </a:stretch>
        </p:blipFill>
        <p:spPr>
          <a:xfrm>
            <a:off x="385105" y="3375647"/>
            <a:ext cx="3628217" cy="1959361"/>
          </a:xfrm>
          <a:prstGeom prst="rect">
            <a:avLst/>
          </a:prstGeom>
          <a:ln>
            <a:solidFill>
              <a:schemeClr val="tx1"/>
            </a:solidFill>
          </a:ln>
        </p:spPr>
      </p:pic>
    </p:spTree>
    <p:extLst>
      <p:ext uri="{BB962C8B-B14F-4D97-AF65-F5344CB8AC3E}">
        <p14:creationId xmlns:p14="http://schemas.microsoft.com/office/powerpoint/2010/main" val="193769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Conclusions (2)</a:t>
            </a:r>
          </a:p>
        </p:txBody>
      </p:sp>
      <p:grpSp>
        <p:nvGrpSpPr>
          <p:cNvPr id="19" name="Group 18">
            <a:extLst>
              <a:ext uri="{FF2B5EF4-FFF2-40B4-BE49-F238E27FC236}">
                <a16:creationId xmlns:a16="http://schemas.microsoft.com/office/drawing/2014/main" id="{734799E9-9E12-4D60-8278-C0B39E6E0A56}"/>
              </a:ext>
            </a:extLst>
          </p:cNvPr>
          <p:cNvGrpSpPr/>
          <p:nvPr/>
        </p:nvGrpSpPr>
        <p:grpSpPr>
          <a:xfrm>
            <a:off x="168294" y="5235523"/>
            <a:ext cx="11915250" cy="546632"/>
            <a:chOff x="168294" y="5235523"/>
            <a:chExt cx="11915250" cy="546632"/>
          </a:xfrm>
        </p:grpSpPr>
        <p:cxnSp>
          <p:nvCxnSpPr>
            <p:cNvPr id="20" name="Straight Connector 19">
              <a:extLst>
                <a:ext uri="{FF2B5EF4-FFF2-40B4-BE49-F238E27FC236}">
                  <a16:creationId xmlns:a16="http://schemas.microsoft.com/office/drawing/2014/main" id="{3946E155-EBA9-4D7F-8A5A-910627F9FD24}"/>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45D358A-A72C-413F-8121-7A56ADA31C6D}"/>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22" name="TextBox 21">
            <a:extLst>
              <a:ext uri="{FF2B5EF4-FFF2-40B4-BE49-F238E27FC236}">
                <a16:creationId xmlns:a16="http://schemas.microsoft.com/office/drawing/2014/main" id="{B9EAA3FB-AF75-43C9-9F7E-327516B0845D}"/>
              </a:ext>
            </a:extLst>
          </p:cNvPr>
          <p:cNvSpPr txBox="1"/>
          <p:nvPr/>
        </p:nvSpPr>
        <p:spPr>
          <a:xfrm>
            <a:off x="411061" y="5627921"/>
            <a:ext cx="11400637" cy="1384995"/>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Market position of Hero, Honda, Bajaj, and Honda did not change due to COVID. Although Royal Enfield’s and Suzuki’s market position has relatively gone back and forth, it remained well below other major brands. We anticipate similar trends continuing for the next three months.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The </a:t>
            </a:r>
            <a:r>
              <a:rPr lang="en-IN" sz="1200" i="1" dirty="0">
                <a:solidFill>
                  <a:schemeClr val="dk1"/>
                </a:solidFill>
                <a:latin typeface="Calibri"/>
                <a:ea typeface="Calibri"/>
                <a:cs typeface="Calibri"/>
                <a:sym typeface="Calibri"/>
              </a:rPr>
              <a:t>market campaigning of some of the brands were aligned with public sentiments as projected in our analysis. The brands that were quick to adopt public perception also witnessed increased volume in sales – Gixxer (Suzuki); Hornet (Honda); Xpulse (Hero).</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b="0" i="1" u="none" strike="noStrike" cap="none" dirty="0">
                <a:solidFill>
                  <a:schemeClr val="dk1"/>
                </a:solidFill>
                <a:latin typeface="Calibri"/>
                <a:ea typeface="Calibri"/>
                <a:cs typeface="Calibri"/>
                <a:sym typeface="Calibri"/>
              </a:rPr>
              <a:t>Model popularity did not get affected by COVID. Although Honda Activa lost its dominance temporarily to Hero HF Deluxe before the onset of COVID, its regained its top position in September. Jupiter is no longer the most popular TVS scooter in the market. It has been overtaken by XL Super Moped.</a:t>
            </a:r>
          </a:p>
          <a:p>
            <a:pPr marL="576000" marR="0" lvl="0" indent="-432000" algn="l" rtl="0">
              <a:spcBef>
                <a:spcPts val="0"/>
              </a:spcBef>
              <a:spcAft>
                <a:spcPts val="0"/>
              </a:spcAft>
              <a:buClr>
                <a:schemeClr val="dk1"/>
              </a:buClr>
              <a:buSzPts val="1960"/>
              <a:buFont typeface="Calibri"/>
              <a:buChar char="•"/>
            </a:pPr>
            <a:endParaRPr lang="en-IN" sz="1200" dirty="0"/>
          </a:p>
        </p:txBody>
      </p:sp>
      <p:pic>
        <p:nvPicPr>
          <p:cNvPr id="2" name="Picture 1">
            <a:extLst>
              <a:ext uri="{FF2B5EF4-FFF2-40B4-BE49-F238E27FC236}">
                <a16:creationId xmlns:a16="http://schemas.microsoft.com/office/drawing/2014/main" id="{7FE2909C-A03C-48D1-AB4C-9097E945127A}"/>
              </a:ext>
            </a:extLst>
          </p:cNvPr>
          <p:cNvPicPr>
            <a:picLocks noChangeAspect="1"/>
          </p:cNvPicPr>
          <p:nvPr/>
        </p:nvPicPr>
        <p:blipFill rotWithShape="1">
          <a:blip r:embed="rId3"/>
          <a:srcRect l="1127" t="1918" r="3582" b="2399"/>
          <a:stretch/>
        </p:blipFill>
        <p:spPr>
          <a:xfrm>
            <a:off x="6918503" y="1094067"/>
            <a:ext cx="3028741" cy="1936835"/>
          </a:xfrm>
          <a:prstGeom prst="rect">
            <a:avLst/>
          </a:prstGeom>
          <a:ln>
            <a:solidFill>
              <a:schemeClr val="tx1"/>
            </a:solidFill>
          </a:ln>
        </p:spPr>
      </p:pic>
      <p:pic>
        <p:nvPicPr>
          <p:cNvPr id="3" name="Picture 2">
            <a:extLst>
              <a:ext uri="{FF2B5EF4-FFF2-40B4-BE49-F238E27FC236}">
                <a16:creationId xmlns:a16="http://schemas.microsoft.com/office/drawing/2014/main" id="{2A47FBED-1813-48CC-AD05-BAD73A6578D0}"/>
              </a:ext>
            </a:extLst>
          </p:cNvPr>
          <p:cNvPicPr>
            <a:picLocks noChangeAspect="1"/>
          </p:cNvPicPr>
          <p:nvPr/>
        </p:nvPicPr>
        <p:blipFill rotWithShape="1">
          <a:blip r:embed="rId4"/>
          <a:srcRect l="1188" t="2366" r="5094" b="3707"/>
          <a:stretch/>
        </p:blipFill>
        <p:spPr>
          <a:xfrm>
            <a:off x="9773324" y="1360594"/>
            <a:ext cx="2310220" cy="1403779"/>
          </a:xfrm>
          <a:prstGeom prst="rect">
            <a:avLst/>
          </a:prstGeom>
          <a:ln w="12700">
            <a:solidFill>
              <a:schemeClr val="tx1"/>
            </a:solidFill>
          </a:ln>
        </p:spPr>
      </p:pic>
      <p:sp>
        <p:nvSpPr>
          <p:cNvPr id="17" name="Rectangle 16">
            <a:extLst>
              <a:ext uri="{FF2B5EF4-FFF2-40B4-BE49-F238E27FC236}">
                <a16:creationId xmlns:a16="http://schemas.microsoft.com/office/drawing/2014/main" id="{B3B9F8C1-E519-4364-98A3-32FF447C1FAC}"/>
              </a:ext>
            </a:extLst>
          </p:cNvPr>
          <p:cNvSpPr/>
          <p:nvPr/>
        </p:nvSpPr>
        <p:spPr>
          <a:xfrm>
            <a:off x="7396803" y="2491530"/>
            <a:ext cx="2310220" cy="219746"/>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9BEDAA0D-6471-4B66-B7A0-D6680BB7CE1F}"/>
              </a:ext>
            </a:extLst>
          </p:cNvPr>
          <p:cNvGrpSpPr/>
          <p:nvPr/>
        </p:nvGrpSpPr>
        <p:grpSpPr>
          <a:xfrm>
            <a:off x="248135" y="3277742"/>
            <a:ext cx="11704427" cy="1923791"/>
            <a:chOff x="248135" y="3436766"/>
            <a:chExt cx="11704427" cy="1923791"/>
          </a:xfrm>
        </p:grpSpPr>
        <p:pic>
          <p:nvPicPr>
            <p:cNvPr id="4" name="Picture 3">
              <a:extLst>
                <a:ext uri="{FF2B5EF4-FFF2-40B4-BE49-F238E27FC236}">
                  <a16:creationId xmlns:a16="http://schemas.microsoft.com/office/drawing/2014/main" id="{D5EC1324-EB1B-4660-8898-A9C69C82EB0F}"/>
                </a:ext>
              </a:extLst>
            </p:cNvPr>
            <p:cNvPicPr>
              <a:picLocks noChangeAspect="1"/>
            </p:cNvPicPr>
            <p:nvPr/>
          </p:nvPicPr>
          <p:blipFill>
            <a:blip r:embed="rId5"/>
            <a:stretch>
              <a:fillRect/>
            </a:stretch>
          </p:blipFill>
          <p:spPr>
            <a:xfrm>
              <a:off x="248135" y="3728528"/>
              <a:ext cx="3841077" cy="1628691"/>
            </a:xfrm>
            <a:prstGeom prst="rect">
              <a:avLst/>
            </a:prstGeom>
            <a:ln>
              <a:solidFill>
                <a:schemeClr val="tx1"/>
              </a:solidFill>
            </a:ln>
          </p:spPr>
        </p:pic>
        <p:pic>
          <p:nvPicPr>
            <p:cNvPr id="5" name="Picture 4">
              <a:extLst>
                <a:ext uri="{FF2B5EF4-FFF2-40B4-BE49-F238E27FC236}">
                  <a16:creationId xmlns:a16="http://schemas.microsoft.com/office/drawing/2014/main" id="{699C31B6-069F-443F-A7B5-BDF4AB9F64FD}"/>
                </a:ext>
              </a:extLst>
            </p:cNvPr>
            <p:cNvPicPr>
              <a:picLocks noChangeAspect="1"/>
            </p:cNvPicPr>
            <p:nvPr/>
          </p:nvPicPr>
          <p:blipFill>
            <a:blip r:embed="rId6"/>
            <a:stretch>
              <a:fillRect/>
            </a:stretch>
          </p:blipFill>
          <p:spPr>
            <a:xfrm>
              <a:off x="4175308" y="3724242"/>
              <a:ext cx="3841384" cy="1633296"/>
            </a:xfrm>
            <a:prstGeom prst="rect">
              <a:avLst/>
            </a:prstGeom>
            <a:ln>
              <a:solidFill>
                <a:schemeClr val="tx1"/>
              </a:solidFill>
            </a:ln>
          </p:spPr>
        </p:pic>
        <p:pic>
          <p:nvPicPr>
            <p:cNvPr id="6" name="Picture 5">
              <a:extLst>
                <a:ext uri="{FF2B5EF4-FFF2-40B4-BE49-F238E27FC236}">
                  <a16:creationId xmlns:a16="http://schemas.microsoft.com/office/drawing/2014/main" id="{4A295FB8-9D55-4B4B-8711-18347C53D7D8}"/>
                </a:ext>
              </a:extLst>
            </p:cNvPr>
            <p:cNvPicPr>
              <a:picLocks noChangeAspect="1"/>
            </p:cNvPicPr>
            <p:nvPr/>
          </p:nvPicPr>
          <p:blipFill>
            <a:blip r:embed="rId7"/>
            <a:stretch>
              <a:fillRect/>
            </a:stretch>
          </p:blipFill>
          <p:spPr>
            <a:xfrm>
              <a:off x="8103752" y="3727252"/>
              <a:ext cx="3848810" cy="1633305"/>
            </a:xfrm>
            <a:prstGeom prst="rect">
              <a:avLst/>
            </a:prstGeom>
            <a:ln>
              <a:solidFill>
                <a:schemeClr val="tx1"/>
              </a:solidFill>
            </a:ln>
          </p:spPr>
        </p:pic>
        <p:grpSp>
          <p:nvGrpSpPr>
            <p:cNvPr id="36" name="Group 35">
              <a:extLst>
                <a:ext uri="{FF2B5EF4-FFF2-40B4-BE49-F238E27FC236}">
                  <a16:creationId xmlns:a16="http://schemas.microsoft.com/office/drawing/2014/main" id="{01E17D0B-6B41-427B-97A1-49927A591F10}"/>
                </a:ext>
              </a:extLst>
            </p:cNvPr>
            <p:cNvGrpSpPr/>
            <p:nvPr/>
          </p:nvGrpSpPr>
          <p:grpSpPr>
            <a:xfrm>
              <a:off x="3230516" y="3436766"/>
              <a:ext cx="5730967" cy="261610"/>
              <a:chOff x="5541337" y="3384398"/>
              <a:chExt cx="5730967" cy="261610"/>
            </a:xfrm>
          </p:grpSpPr>
          <p:grpSp>
            <p:nvGrpSpPr>
              <p:cNvPr id="11" name="Group 10">
                <a:extLst>
                  <a:ext uri="{FF2B5EF4-FFF2-40B4-BE49-F238E27FC236}">
                    <a16:creationId xmlns:a16="http://schemas.microsoft.com/office/drawing/2014/main" id="{D1FA7CD7-C4FD-4B4E-ADB9-193854BB010B}"/>
                  </a:ext>
                </a:extLst>
              </p:cNvPr>
              <p:cNvGrpSpPr/>
              <p:nvPr/>
            </p:nvGrpSpPr>
            <p:grpSpPr>
              <a:xfrm>
                <a:off x="7765262" y="3384398"/>
                <a:ext cx="787875" cy="261610"/>
                <a:chOff x="7630896" y="3130748"/>
                <a:chExt cx="787875" cy="261610"/>
              </a:xfrm>
            </p:grpSpPr>
            <p:sp>
              <p:nvSpPr>
                <p:cNvPr id="8" name="Rectangle 7">
                  <a:extLst>
                    <a:ext uri="{FF2B5EF4-FFF2-40B4-BE49-F238E27FC236}">
                      <a16:creationId xmlns:a16="http://schemas.microsoft.com/office/drawing/2014/main" id="{02455D0B-D18B-48C0-A5BC-E532D8EF8BCA}"/>
                    </a:ext>
                  </a:extLst>
                </p:cNvPr>
                <p:cNvSpPr/>
                <p:nvPr/>
              </p:nvSpPr>
              <p:spPr>
                <a:xfrm>
                  <a:off x="7630896" y="3207029"/>
                  <a:ext cx="226503" cy="1090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7838AF-B8F1-41CC-8781-CB3BA5655254}"/>
                    </a:ext>
                  </a:extLst>
                </p:cNvPr>
                <p:cNvSpPr txBox="1"/>
                <p:nvPr/>
              </p:nvSpPr>
              <p:spPr>
                <a:xfrm>
                  <a:off x="7857399" y="3130748"/>
                  <a:ext cx="561372" cy="261610"/>
                </a:xfrm>
                <a:prstGeom prst="rect">
                  <a:avLst/>
                </a:prstGeom>
                <a:noFill/>
              </p:spPr>
              <p:txBody>
                <a:bodyPr wrap="none" rtlCol="0">
                  <a:spAutoFit/>
                </a:bodyPr>
                <a:lstStyle/>
                <a:p>
                  <a:r>
                    <a:rPr lang="en-US" sz="1050" dirty="0"/>
                    <a:t>Honda</a:t>
                  </a:r>
                </a:p>
              </p:txBody>
            </p:sp>
          </p:grpSp>
          <p:grpSp>
            <p:nvGrpSpPr>
              <p:cNvPr id="13" name="Group 12">
                <a:extLst>
                  <a:ext uri="{FF2B5EF4-FFF2-40B4-BE49-F238E27FC236}">
                    <a16:creationId xmlns:a16="http://schemas.microsoft.com/office/drawing/2014/main" id="{98AF6534-105F-4045-AB2A-9415FE7CA6E9}"/>
                  </a:ext>
                </a:extLst>
              </p:cNvPr>
              <p:cNvGrpSpPr/>
              <p:nvPr/>
            </p:nvGrpSpPr>
            <p:grpSpPr>
              <a:xfrm>
                <a:off x="6893308" y="3388245"/>
                <a:ext cx="678871" cy="253916"/>
                <a:chOff x="9016423" y="3103318"/>
                <a:chExt cx="678871" cy="253916"/>
              </a:xfrm>
            </p:grpSpPr>
            <p:sp>
              <p:nvSpPr>
                <p:cNvPr id="18" name="Rectangle 17">
                  <a:extLst>
                    <a:ext uri="{FF2B5EF4-FFF2-40B4-BE49-F238E27FC236}">
                      <a16:creationId xmlns:a16="http://schemas.microsoft.com/office/drawing/2014/main" id="{E30A7BFD-77D3-4435-B700-7DB8503A943E}"/>
                    </a:ext>
                  </a:extLst>
                </p:cNvPr>
                <p:cNvSpPr/>
                <p:nvPr/>
              </p:nvSpPr>
              <p:spPr>
                <a:xfrm>
                  <a:off x="9016423" y="3179599"/>
                  <a:ext cx="226503" cy="10904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A521C1E-7BBE-484F-AD0C-65D903128062}"/>
                    </a:ext>
                  </a:extLst>
                </p:cNvPr>
                <p:cNvSpPr txBox="1"/>
                <p:nvPr/>
              </p:nvSpPr>
              <p:spPr>
                <a:xfrm>
                  <a:off x="9242926" y="3103318"/>
                  <a:ext cx="452368" cy="253916"/>
                </a:xfrm>
                <a:prstGeom prst="rect">
                  <a:avLst/>
                </a:prstGeom>
                <a:noFill/>
              </p:spPr>
              <p:txBody>
                <a:bodyPr wrap="none" rtlCol="0">
                  <a:spAutoFit/>
                </a:bodyPr>
                <a:lstStyle/>
                <a:p>
                  <a:r>
                    <a:rPr lang="en-US" sz="1050" dirty="0"/>
                    <a:t>Hero</a:t>
                  </a:r>
                </a:p>
              </p:txBody>
            </p:sp>
          </p:grpSp>
          <p:grpSp>
            <p:nvGrpSpPr>
              <p:cNvPr id="15" name="Group 14">
                <a:extLst>
                  <a:ext uri="{FF2B5EF4-FFF2-40B4-BE49-F238E27FC236}">
                    <a16:creationId xmlns:a16="http://schemas.microsoft.com/office/drawing/2014/main" id="{1B813C8C-D546-4889-99DD-976FAE6BB391}"/>
                  </a:ext>
                </a:extLst>
              </p:cNvPr>
              <p:cNvGrpSpPr/>
              <p:nvPr/>
            </p:nvGrpSpPr>
            <p:grpSpPr>
              <a:xfrm>
                <a:off x="9683410" y="3388245"/>
                <a:ext cx="616353" cy="253916"/>
                <a:chOff x="9016423" y="3325054"/>
                <a:chExt cx="616353" cy="253916"/>
              </a:xfrm>
            </p:grpSpPr>
            <p:sp>
              <p:nvSpPr>
                <p:cNvPr id="25" name="Rectangle 24">
                  <a:extLst>
                    <a:ext uri="{FF2B5EF4-FFF2-40B4-BE49-F238E27FC236}">
                      <a16:creationId xmlns:a16="http://schemas.microsoft.com/office/drawing/2014/main" id="{FF1F6AB4-7E1D-41DC-A889-7DB28CC02320}"/>
                    </a:ext>
                  </a:extLst>
                </p:cNvPr>
                <p:cNvSpPr/>
                <p:nvPr/>
              </p:nvSpPr>
              <p:spPr>
                <a:xfrm>
                  <a:off x="9016423" y="3401335"/>
                  <a:ext cx="226503" cy="1090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9EAB847-A65E-49EA-837E-E8BC0318F893}"/>
                    </a:ext>
                  </a:extLst>
                </p:cNvPr>
                <p:cNvSpPr txBox="1"/>
                <p:nvPr/>
              </p:nvSpPr>
              <p:spPr>
                <a:xfrm>
                  <a:off x="9242926" y="3325054"/>
                  <a:ext cx="389850" cy="253916"/>
                </a:xfrm>
                <a:prstGeom prst="rect">
                  <a:avLst/>
                </a:prstGeom>
                <a:noFill/>
              </p:spPr>
              <p:txBody>
                <a:bodyPr wrap="none" rtlCol="0">
                  <a:spAutoFit/>
                </a:bodyPr>
                <a:lstStyle/>
                <a:p>
                  <a:r>
                    <a:rPr lang="en-US" sz="1050" dirty="0"/>
                    <a:t>TVS</a:t>
                  </a:r>
                </a:p>
              </p:txBody>
            </p:sp>
          </p:grpSp>
          <p:grpSp>
            <p:nvGrpSpPr>
              <p:cNvPr id="12" name="Group 11">
                <a:extLst>
                  <a:ext uri="{FF2B5EF4-FFF2-40B4-BE49-F238E27FC236}">
                    <a16:creationId xmlns:a16="http://schemas.microsoft.com/office/drawing/2014/main" id="{408CE057-6BF7-45AC-B8B6-D056602A6F2D}"/>
                  </a:ext>
                </a:extLst>
              </p:cNvPr>
              <p:cNvGrpSpPr/>
              <p:nvPr/>
            </p:nvGrpSpPr>
            <p:grpSpPr>
              <a:xfrm>
                <a:off x="8779640" y="3388245"/>
                <a:ext cx="677267" cy="253916"/>
                <a:chOff x="9921797" y="2888785"/>
                <a:chExt cx="677267" cy="253916"/>
              </a:xfrm>
            </p:grpSpPr>
            <p:sp>
              <p:nvSpPr>
                <p:cNvPr id="27" name="Rectangle 26">
                  <a:extLst>
                    <a:ext uri="{FF2B5EF4-FFF2-40B4-BE49-F238E27FC236}">
                      <a16:creationId xmlns:a16="http://schemas.microsoft.com/office/drawing/2014/main" id="{245C2EA9-E7EE-4EA1-A118-C393CC216474}"/>
                    </a:ext>
                  </a:extLst>
                </p:cNvPr>
                <p:cNvSpPr/>
                <p:nvPr/>
              </p:nvSpPr>
              <p:spPr>
                <a:xfrm>
                  <a:off x="9921797" y="2965066"/>
                  <a:ext cx="226503" cy="10904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3D0FCEB-2883-4002-8930-ABB7915F1B7B}"/>
                    </a:ext>
                  </a:extLst>
                </p:cNvPr>
                <p:cNvSpPr txBox="1"/>
                <p:nvPr/>
              </p:nvSpPr>
              <p:spPr>
                <a:xfrm>
                  <a:off x="10148300" y="2888785"/>
                  <a:ext cx="450764" cy="253916"/>
                </a:xfrm>
                <a:prstGeom prst="rect">
                  <a:avLst/>
                </a:prstGeom>
                <a:noFill/>
              </p:spPr>
              <p:txBody>
                <a:bodyPr wrap="none" rtlCol="0">
                  <a:spAutoFit/>
                </a:bodyPr>
                <a:lstStyle/>
                <a:p>
                  <a:r>
                    <a:rPr lang="en-US" sz="1050" dirty="0"/>
                    <a:t>Bajaj</a:t>
                  </a:r>
                </a:p>
              </p:txBody>
            </p:sp>
          </p:grpSp>
          <p:grpSp>
            <p:nvGrpSpPr>
              <p:cNvPr id="14" name="Group 13">
                <a:extLst>
                  <a:ext uri="{FF2B5EF4-FFF2-40B4-BE49-F238E27FC236}">
                    <a16:creationId xmlns:a16="http://schemas.microsoft.com/office/drawing/2014/main" id="{FBA96D78-F4C1-41AB-88E3-99F1F07E29D2}"/>
                  </a:ext>
                </a:extLst>
              </p:cNvPr>
              <p:cNvGrpSpPr/>
              <p:nvPr/>
            </p:nvGrpSpPr>
            <p:grpSpPr>
              <a:xfrm>
                <a:off x="5541337" y="3388245"/>
                <a:ext cx="1118094" cy="253916"/>
                <a:chOff x="9921797" y="3103318"/>
                <a:chExt cx="1118094" cy="253916"/>
              </a:xfrm>
            </p:grpSpPr>
            <p:sp>
              <p:nvSpPr>
                <p:cNvPr id="29" name="Rectangle 28">
                  <a:extLst>
                    <a:ext uri="{FF2B5EF4-FFF2-40B4-BE49-F238E27FC236}">
                      <a16:creationId xmlns:a16="http://schemas.microsoft.com/office/drawing/2014/main" id="{AD9991B0-2676-4F0E-B390-1C8AAEC585F6}"/>
                    </a:ext>
                  </a:extLst>
                </p:cNvPr>
                <p:cNvSpPr/>
                <p:nvPr/>
              </p:nvSpPr>
              <p:spPr>
                <a:xfrm>
                  <a:off x="9921797" y="3179599"/>
                  <a:ext cx="226503" cy="109048"/>
                </a:xfrm>
                <a:prstGeom prst="rect">
                  <a:avLst/>
                </a:prstGeom>
                <a:solidFill>
                  <a:srgbClr val="FFB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B54176C-DE74-4D01-B221-40DE3AFBE2E9}"/>
                    </a:ext>
                  </a:extLst>
                </p:cNvPr>
                <p:cNvSpPr txBox="1"/>
                <p:nvPr/>
              </p:nvSpPr>
              <p:spPr>
                <a:xfrm>
                  <a:off x="10148300" y="3103318"/>
                  <a:ext cx="891591" cy="253916"/>
                </a:xfrm>
                <a:prstGeom prst="rect">
                  <a:avLst/>
                </a:prstGeom>
                <a:noFill/>
              </p:spPr>
              <p:txBody>
                <a:bodyPr wrap="none" rtlCol="0">
                  <a:spAutoFit/>
                </a:bodyPr>
                <a:lstStyle/>
                <a:p>
                  <a:r>
                    <a:rPr lang="en-US" sz="1050" dirty="0"/>
                    <a:t>Royal Enfield</a:t>
                  </a:r>
                </a:p>
              </p:txBody>
            </p:sp>
          </p:grpSp>
          <p:grpSp>
            <p:nvGrpSpPr>
              <p:cNvPr id="16" name="Group 15">
                <a:extLst>
                  <a:ext uri="{FF2B5EF4-FFF2-40B4-BE49-F238E27FC236}">
                    <a16:creationId xmlns:a16="http://schemas.microsoft.com/office/drawing/2014/main" id="{E63846C0-440C-495C-8658-DCB0426B103B}"/>
                  </a:ext>
                </a:extLst>
              </p:cNvPr>
              <p:cNvGrpSpPr/>
              <p:nvPr/>
            </p:nvGrpSpPr>
            <p:grpSpPr>
              <a:xfrm>
                <a:off x="10513283" y="3388245"/>
                <a:ext cx="759021" cy="253916"/>
                <a:chOff x="9921797" y="3325054"/>
                <a:chExt cx="759021" cy="253916"/>
              </a:xfrm>
            </p:grpSpPr>
            <p:sp>
              <p:nvSpPr>
                <p:cNvPr id="31" name="Rectangle 30">
                  <a:extLst>
                    <a:ext uri="{FF2B5EF4-FFF2-40B4-BE49-F238E27FC236}">
                      <a16:creationId xmlns:a16="http://schemas.microsoft.com/office/drawing/2014/main" id="{6F371B6A-CAB1-46C0-A044-8303C6D6F562}"/>
                    </a:ext>
                  </a:extLst>
                </p:cNvPr>
                <p:cNvSpPr/>
                <p:nvPr/>
              </p:nvSpPr>
              <p:spPr>
                <a:xfrm>
                  <a:off x="9921797" y="3401335"/>
                  <a:ext cx="226503" cy="10904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4E06FE7-1E97-4E2D-9924-46165747C976}"/>
                    </a:ext>
                  </a:extLst>
                </p:cNvPr>
                <p:cNvSpPr txBox="1"/>
                <p:nvPr/>
              </p:nvSpPr>
              <p:spPr>
                <a:xfrm>
                  <a:off x="10148300" y="3325054"/>
                  <a:ext cx="532518" cy="253916"/>
                </a:xfrm>
                <a:prstGeom prst="rect">
                  <a:avLst/>
                </a:prstGeom>
                <a:noFill/>
              </p:spPr>
              <p:txBody>
                <a:bodyPr wrap="none" rtlCol="0">
                  <a:spAutoFit/>
                </a:bodyPr>
                <a:lstStyle/>
                <a:p>
                  <a:r>
                    <a:rPr lang="en-US" sz="1050" dirty="0"/>
                    <a:t>Suzuki</a:t>
                  </a:r>
                </a:p>
              </p:txBody>
            </p:sp>
          </p:grpSp>
        </p:grpSp>
      </p:grpSp>
      <p:pic>
        <p:nvPicPr>
          <p:cNvPr id="33" name="Picture 32">
            <a:extLst>
              <a:ext uri="{FF2B5EF4-FFF2-40B4-BE49-F238E27FC236}">
                <a16:creationId xmlns:a16="http://schemas.microsoft.com/office/drawing/2014/main" id="{F6F57AC7-B669-4779-B78C-31E90378BF91}"/>
              </a:ext>
            </a:extLst>
          </p:cNvPr>
          <p:cNvPicPr>
            <a:picLocks noChangeAspect="1"/>
          </p:cNvPicPr>
          <p:nvPr/>
        </p:nvPicPr>
        <p:blipFill>
          <a:blip r:embed="rId8"/>
          <a:stretch>
            <a:fillRect/>
          </a:stretch>
        </p:blipFill>
        <p:spPr>
          <a:xfrm>
            <a:off x="102862" y="1178428"/>
            <a:ext cx="3429524" cy="1776972"/>
          </a:xfrm>
          <a:prstGeom prst="rect">
            <a:avLst/>
          </a:prstGeom>
          <a:ln>
            <a:solidFill>
              <a:schemeClr val="tx1"/>
            </a:solidFill>
          </a:ln>
        </p:spPr>
      </p:pic>
      <p:pic>
        <p:nvPicPr>
          <p:cNvPr id="34" name="Picture 33">
            <a:extLst>
              <a:ext uri="{FF2B5EF4-FFF2-40B4-BE49-F238E27FC236}">
                <a16:creationId xmlns:a16="http://schemas.microsoft.com/office/drawing/2014/main" id="{4E0864EA-FED8-43D4-8720-8EB9CBB1D9A0}"/>
              </a:ext>
            </a:extLst>
          </p:cNvPr>
          <p:cNvPicPr>
            <a:picLocks noChangeAspect="1"/>
          </p:cNvPicPr>
          <p:nvPr/>
        </p:nvPicPr>
        <p:blipFill>
          <a:blip r:embed="rId9"/>
          <a:stretch>
            <a:fillRect/>
          </a:stretch>
        </p:blipFill>
        <p:spPr>
          <a:xfrm>
            <a:off x="3606058" y="1178048"/>
            <a:ext cx="3238773" cy="1776972"/>
          </a:xfrm>
          <a:prstGeom prst="rect">
            <a:avLst/>
          </a:prstGeom>
          <a:ln>
            <a:solidFill>
              <a:schemeClr val="tx1"/>
            </a:solidFill>
          </a:ln>
        </p:spPr>
      </p:pic>
    </p:spTree>
    <p:extLst>
      <p:ext uri="{BB962C8B-B14F-4D97-AF65-F5344CB8AC3E}">
        <p14:creationId xmlns:p14="http://schemas.microsoft.com/office/powerpoint/2010/main" val="204861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
          <p:cNvSpPr/>
          <p:nvPr/>
        </p:nvSpPr>
        <p:spPr>
          <a:xfrm>
            <a:off x="1" y="208761"/>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178" name="Google Shape;178;p2"/>
          <p:cNvSpPr/>
          <p:nvPr/>
        </p:nvSpPr>
        <p:spPr>
          <a:xfrm>
            <a:off x="256518" y="109396"/>
            <a:ext cx="10076763"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44546A"/>
              </a:buClr>
              <a:buSzPts val="2800"/>
              <a:buFont typeface="Calibri"/>
              <a:buNone/>
            </a:pPr>
            <a:r>
              <a:rPr lang="en-GB" sz="2800" b="1" i="0" u="none" strike="noStrike" cap="none" dirty="0">
                <a:solidFill>
                  <a:srgbClr val="095879"/>
                </a:solidFill>
                <a:latin typeface="Calibri"/>
                <a:ea typeface="Calibri"/>
                <a:cs typeface="Calibri"/>
                <a:sym typeface="Calibri"/>
              </a:rPr>
              <a:t>Executive Summary (</a:t>
            </a:r>
            <a:r>
              <a:rPr lang="en-GB" sz="2800" b="1" i="0" u="none" strike="noStrike" cap="none">
                <a:solidFill>
                  <a:srgbClr val="095879"/>
                </a:solidFill>
                <a:latin typeface="Calibri"/>
                <a:ea typeface="Calibri"/>
                <a:cs typeface="Calibri"/>
                <a:sym typeface="Calibri"/>
              </a:rPr>
              <a:t>1/2)</a:t>
            </a:r>
            <a:endParaRPr dirty="0">
              <a:solidFill>
                <a:srgbClr val="095879"/>
              </a:solidFill>
            </a:endParaRPr>
          </a:p>
        </p:txBody>
      </p:sp>
      <p:sp>
        <p:nvSpPr>
          <p:cNvPr id="179" name="Google Shape;179;p2"/>
          <p:cNvSpPr txBox="1"/>
          <p:nvPr/>
        </p:nvSpPr>
        <p:spPr>
          <a:xfrm>
            <a:off x="290074" y="611477"/>
            <a:ext cx="9810272" cy="531359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2000" b="1" i="0" u="none" strike="noStrike" cap="none" dirty="0">
                <a:solidFill>
                  <a:srgbClr val="095879"/>
                </a:solidFill>
                <a:latin typeface="Calibri"/>
                <a:ea typeface="Calibri"/>
                <a:cs typeface="Calibri"/>
                <a:sym typeface="Calibri"/>
              </a:rPr>
              <a:t>Purpose</a:t>
            </a:r>
            <a:endParaRPr dirty="0">
              <a:solidFill>
                <a:srgbClr val="095879"/>
              </a:solidFill>
            </a:endParaRPr>
          </a:p>
          <a:p>
            <a:pPr marL="0" marR="0" lvl="0" indent="0" algn="just" rtl="0">
              <a:lnSpc>
                <a:spcPct val="107000"/>
              </a:lnSpc>
              <a:spcBef>
                <a:spcPts val="800"/>
              </a:spcBef>
              <a:spcAft>
                <a:spcPts val="0"/>
              </a:spcAft>
              <a:buNone/>
            </a:pPr>
            <a:r>
              <a:rPr lang="en-GB" sz="1700" b="0" i="0" u="none" strike="noStrike" cap="none" dirty="0">
                <a:solidFill>
                  <a:schemeClr val="dk1"/>
                </a:solidFill>
                <a:latin typeface="Calibri"/>
                <a:ea typeface="Calibri"/>
                <a:cs typeface="Calibri"/>
                <a:sym typeface="Calibri"/>
              </a:rPr>
              <a:t>The study was conducted to perform and present </a:t>
            </a:r>
            <a:r>
              <a:rPr lang="en-GB" sz="1700" b="1" i="0" u="none" strike="noStrike" cap="none" dirty="0">
                <a:solidFill>
                  <a:schemeClr val="dk1"/>
                </a:solidFill>
                <a:latin typeface="Calibri"/>
                <a:ea typeface="Calibri"/>
                <a:cs typeface="Calibri"/>
                <a:sym typeface="Calibri"/>
              </a:rPr>
              <a:t>a competitive market analysis</a:t>
            </a:r>
            <a:r>
              <a:rPr lang="en-GB" sz="1700" b="0" i="0" u="none" strike="noStrike" cap="none" dirty="0">
                <a:solidFill>
                  <a:schemeClr val="dk1"/>
                </a:solidFill>
                <a:latin typeface="Calibri"/>
                <a:ea typeface="Calibri"/>
                <a:cs typeface="Calibri"/>
                <a:sym typeface="Calibri"/>
              </a:rPr>
              <a:t>, for our client,  to reflect the changes in consumer perception and buying behaviour post COVID-19 in India for the following motorcycle brands:</a:t>
            </a:r>
            <a:endParaRPr sz="1700" dirty="0"/>
          </a:p>
          <a:p>
            <a:pPr marL="285750" marR="0" lvl="0" indent="-285750" algn="l" rtl="0">
              <a:lnSpc>
                <a:spcPct val="107000"/>
              </a:lnSpc>
              <a:spcBef>
                <a:spcPts val="800"/>
              </a:spcBef>
              <a:spcAft>
                <a:spcPts val="0"/>
              </a:spcAft>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Bajaj Autos </a:t>
            </a:r>
            <a:endParaRPr sz="1700" dirty="0"/>
          </a:p>
          <a:p>
            <a:pPr marL="285750" marR="0" lvl="0" indent="-285750" algn="l" rtl="0">
              <a:lnSpc>
                <a:spcPct val="107000"/>
              </a:lnSpc>
              <a:spcBef>
                <a:spcPts val="800"/>
              </a:spcBef>
              <a:spcAft>
                <a:spcPts val="0"/>
              </a:spcAft>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Eicher Motors </a:t>
            </a:r>
            <a:endParaRPr sz="1700" dirty="0"/>
          </a:p>
          <a:p>
            <a:pPr marL="285750" marR="0" lvl="0" indent="-285750" algn="l" rtl="0">
              <a:lnSpc>
                <a:spcPct val="107000"/>
              </a:lnSpc>
              <a:spcBef>
                <a:spcPts val="800"/>
              </a:spcBef>
              <a:spcAft>
                <a:spcPts val="0"/>
              </a:spcAft>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Hero MotoCorp </a:t>
            </a:r>
            <a:endParaRPr sz="1700" dirty="0"/>
          </a:p>
          <a:p>
            <a:pPr marL="285750" marR="0" lvl="0" indent="-285750" algn="l" rtl="0">
              <a:lnSpc>
                <a:spcPct val="107000"/>
              </a:lnSpc>
              <a:spcBef>
                <a:spcPts val="800"/>
              </a:spcBef>
              <a:spcAft>
                <a:spcPts val="0"/>
              </a:spcAft>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Honda Motorcycles </a:t>
            </a:r>
            <a:endParaRPr sz="1700" dirty="0"/>
          </a:p>
          <a:p>
            <a:pPr marL="285750" marR="0" lvl="0" indent="-285750" algn="l" rtl="0">
              <a:lnSpc>
                <a:spcPct val="107000"/>
              </a:lnSpc>
              <a:spcBef>
                <a:spcPts val="800"/>
              </a:spcBef>
              <a:spcAft>
                <a:spcPts val="0"/>
              </a:spcAft>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TVS Motors</a:t>
            </a:r>
          </a:p>
          <a:p>
            <a:pPr marL="285750" indent="-285750">
              <a:lnSpc>
                <a:spcPct val="107000"/>
              </a:lnSpc>
              <a:spcBef>
                <a:spcPts val="800"/>
              </a:spcBef>
              <a:buClr>
                <a:schemeClr val="dk1"/>
              </a:buClr>
              <a:buSzPts val="1600"/>
              <a:buFont typeface="Arial"/>
              <a:buChar char="•"/>
            </a:pPr>
            <a:r>
              <a:rPr lang="en-GB" sz="1700" b="0" i="0" u="none" strike="noStrike" cap="none" dirty="0">
                <a:solidFill>
                  <a:schemeClr val="dk1"/>
                </a:solidFill>
                <a:latin typeface="Calibri"/>
                <a:ea typeface="Calibri"/>
                <a:cs typeface="Calibri"/>
                <a:sym typeface="Calibri"/>
              </a:rPr>
              <a:t>Suzuki Motors </a:t>
            </a:r>
            <a:endParaRPr sz="1700" dirty="0"/>
          </a:p>
          <a:p>
            <a:pPr marL="0" marR="0" lvl="0" indent="0" algn="l" rtl="0">
              <a:lnSpc>
                <a:spcPct val="107000"/>
              </a:lnSpc>
              <a:spcBef>
                <a:spcPts val="800"/>
              </a:spcBef>
              <a:spcAft>
                <a:spcPts val="0"/>
              </a:spcAft>
              <a:buNone/>
            </a:pPr>
            <a:r>
              <a:rPr lang="en-GB" sz="2000" b="1" dirty="0">
                <a:solidFill>
                  <a:srgbClr val="095879"/>
                </a:solidFill>
                <a:latin typeface="Calibri"/>
                <a:cs typeface="Calibri"/>
                <a:sym typeface="Calibri"/>
              </a:rPr>
              <a:t>Approach</a:t>
            </a:r>
            <a:endParaRPr sz="2000" b="1" dirty="0">
              <a:solidFill>
                <a:srgbClr val="095879"/>
              </a:solidFill>
              <a:latin typeface="Calibri"/>
              <a:cs typeface="Calibri"/>
            </a:endParaRPr>
          </a:p>
          <a:p>
            <a:pPr marL="0" marR="0" lvl="0" indent="0" algn="just" rtl="0">
              <a:lnSpc>
                <a:spcPct val="107000"/>
              </a:lnSpc>
              <a:spcBef>
                <a:spcPts val="800"/>
              </a:spcBef>
              <a:spcAft>
                <a:spcPts val="0"/>
              </a:spcAft>
              <a:buNone/>
            </a:pPr>
            <a:r>
              <a:rPr lang="en-GB" sz="1700" b="0" i="0" u="none" strike="noStrike" cap="none" dirty="0">
                <a:solidFill>
                  <a:schemeClr val="dk1"/>
                </a:solidFill>
                <a:latin typeface="Calibri"/>
                <a:ea typeface="Calibri"/>
                <a:cs typeface="Calibri"/>
                <a:sym typeface="Calibri"/>
              </a:rPr>
              <a:t>Social media platforms such as Twitter, YouTube and other online platforms were scraped to gather and consolidate public reviews about each brand. We have divided the data scrapped from twitter into - official tweets and general tweets, based on the twitter characteristics. The idea behind the categorisation was to understand the official messaging vis-à-vis the general public sentiment.</a:t>
            </a:r>
            <a:endParaRPr sz="1700" dirty="0"/>
          </a:p>
        </p:txBody>
      </p:sp>
      <p:sp>
        <p:nvSpPr>
          <p:cNvPr id="180" name="Google Shape;180;p2"/>
          <p:cNvSpPr/>
          <p:nvPr/>
        </p:nvSpPr>
        <p:spPr>
          <a:xfrm rot="-5400000">
            <a:off x="8140689" y="2800607"/>
            <a:ext cx="6249985" cy="1864800"/>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5400" b="0" i="0" u="none" strike="noStrike" cap="none" dirty="0">
                <a:solidFill>
                  <a:schemeClr val="lt1"/>
                </a:solidFill>
                <a:latin typeface="Calibri"/>
                <a:ea typeface="Calibri"/>
                <a:cs typeface="Calibri"/>
                <a:sym typeface="Calibri"/>
              </a:rPr>
              <a:t>Overview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
          <p:cNvSpPr/>
          <p:nvPr/>
        </p:nvSpPr>
        <p:spPr>
          <a:xfrm>
            <a:off x="1" y="208761"/>
            <a:ext cx="12192000" cy="369024"/>
          </a:xfrm>
          <a:prstGeom prst="rect">
            <a:avLst/>
          </a:prstGeom>
          <a:solidFill>
            <a:srgbClr val="095879"/>
          </a:solidFill>
          <a:ln>
            <a:noFill/>
          </a:ln>
        </p:spPr>
        <p:txBody>
          <a:bodyPr spcFirstLastPara="1" wrap="square" lIns="121550" tIns="60775" rIns="121550" bIns="60775" anchor="ctr" anchorCtr="0">
            <a:sp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187" name="Google Shape;187;p3"/>
          <p:cNvSpPr/>
          <p:nvPr/>
        </p:nvSpPr>
        <p:spPr>
          <a:xfrm>
            <a:off x="256518" y="109396"/>
            <a:ext cx="10071153" cy="546632"/>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44546A"/>
              </a:buClr>
              <a:buSzPts val="2800"/>
              <a:buFont typeface="Calibri"/>
              <a:buNone/>
            </a:pPr>
            <a:r>
              <a:rPr lang="en-GB" sz="2800" b="1" i="0" u="none" strike="noStrike" cap="none" dirty="0">
                <a:solidFill>
                  <a:srgbClr val="095879"/>
                </a:solidFill>
                <a:latin typeface="Calibri"/>
                <a:ea typeface="Calibri"/>
                <a:cs typeface="Calibri"/>
                <a:sym typeface="Calibri"/>
              </a:rPr>
              <a:t>Executive Summary (2/2)</a:t>
            </a:r>
            <a:endParaRPr dirty="0">
              <a:solidFill>
                <a:srgbClr val="095879"/>
              </a:solidFill>
            </a:endParaRPr>
          </a:p>
        </p:txBody>
      </p:sp>
      <p:sp>
        <p:nvSpPr>
          <p:cNvPr id="188" name="Google Shape;188;p3"/>
          <p:cNvSpPr txBox="1"/>
          <p:nvPr/>
        </p:nvSpPr>
        <p:spPr>
          <a:xfrm>
            <a:off x="290074" y="636644"/>
            <a:ext cx="9776716" cy="635964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GB" sz="2000" b="1" i="0" u="none" strike="noStrike" cap="none" dirty="0">
                <a:solidFill>
                  <a:srgbClr val="095879"/>
                </a:solidFill>
                <a:latin typeface="Calibri"/>
                <a:ea typeface="Calibri"/>
                <a:cs typeface="Calibri"/>
                <a:sym typeface="Calibri"/>
              </a:rPr>
              <a:t>Challenge </a:t>
            </a:r>
            <a:endParaRPr dirty="0">
              <a:solidFill>
                <a:srgbClr val="095879"/>
              </a:solidFill>
            </a:endParaRPr>
          </a:p>
          <a:p>
            <a:pPr marL="0" marR="0" lvl="0" indent="0" algn="just" rtl="0">
              <a:lnSpc>
                <a:spcPct val="107000"/>
              </a:lnSpc>
              <a:spcBef>
                <a:spcPts val="800"/>
              </a:spcBef>
              <a:spcAft>
                <a:spcPts val="0"/>
              </a:spcAft>
              <a:buNone/>
            </a:pPr>
            <a:r>
              <a:rPr lang="en-GB" sz="1500" b="0" i="0" u="none" strike="noStrike" cap="none" dirty="0">
                <a:solidFill>
                  <a:schemeClr val="dk1"/>
                </a:solidFill>
                <a:latin typeface="Calibri"/>
                <a:ea typeface="Calibri"/>
                <a:cs typeface="Calibri"/>
                <a:sym typeface="Calibri"/>
              </a:rPr>
              <a:t>We went about understanding the sentiment and the priorities of the customers and how it has changed over the period from pre-</a:t>
            </a:r>
            <a:r>
              <a:rPr lang="en-GB" sz="1500" b="0" i="0" u="none" strike="noStrike" cap="none" dirty="0" err="1">
                <a:solidFill>
                  <a:schemeClr val="dk1"/>
                </a:solidFill>
                <a:latin typeface="Calibri"/>
                <a:ea typeface="Calibri"/>
                <a:cs typeface="Calibri"/>
                <a:sym typeface="Calibri"/>
              </a:rPr>
              <a:t>covid</a:t>
            </a:r>
            <a:r>
              <a:rPr lang="en-GB" sz="1500" b="0" i="0" u="none" strike="noStrike" cap="none" dirty="0">
                <a:solidFill>
                  <a:schemeClr val="dk1"/>
                </a:solidFill>
                <a:latin typeface="Calibri"/>
                <a:ea typeface="Calibri"/>
                <a:cs typeface="Calibri"/>
                <a:sym typeface="Calibri"/>
              </a:rPr>
              <a:t> till now. In order to do that the data was collected from Twitter for each assigned brands. The data was scraped using the most appropriate guided techniques to ensure that only the data pertaining to the brand (official and verified accounts) are captured.</a:t>
            </a:r>
            <a:endParaRPr sz="1500" dirty="0"/>
          </a:p>
          <a:p>
            <a:pPr marL="0" marR="0" lvl="0" indent="0" algn="just" rtl="0">
              <a:lnSpc>
                <a:spcPct val="107000"/>
              </a:lnSpc>
              <a:spcBef>
                <a:spcPts val="800"/>
              </a:spcBef>
              <a:spcAft>
                <a:spcPts val="0"/>
              </a:spcAft>
              <a:buNone/>
            </a:pPr>
            <a:r>
              <a:rPr lang="en-GB" sz="1500" b="0" i="0" u="none" strike="noStrike" cap="none" dirty="0">
                <a:solidFill>
                  <a:schemeClr val="dk1"/>
                </a:solidFill>
                <a:latin typeface="Calibri"/>
                <a:ea typeface="Calibri"/>
                <a:cs typeface="Calibri"/>
                <a:sym typeface="Calibri"/>
              </a:rPr>
              <a:t>The relevance of the Twitter data was stark and incomprehensible. One of the reason being the vagueness of the information and the lack of specificity (as we were looking at the overall brand in general). Thus even after performing the hashtag analysis or topic modelling we weren’t able to draw a conclusive theme from the data.</a:t>
            </a:r>
            <a:endParaRPr lang="en-US" sz="1500" dirty="0"/>
          </a:p>
          <a:p>
            <a:pPr marL="0" marR="0" lvl="0" indent="0" algn="l" rtl="0">
              <a:lnSpc>
                <a:spcPct val="107000"/>
              </a:lnSpc>
              <a:spcBef>
                <a:spcPts val="800"/>
              </a:spcBef>
              <a:spcAft>
                <a:spcPts val="0"/>
              </a:spcAft>
              <a:buNone/>
            </a:pPr>
            <a:r>
              <a:rPr lang="en-GB" sz="2000" b="1" i="0" u="none" strike="noStrike" cap="none" dirty="0">
                <a:solidFill>
                  <a:srgbClr val="095879"/>
                </a:solidFill>
                <a:latin typeface="Calibri"/>
                <a:ea typeface="Calibri"/>
                <a:cs typeface="Calibri"/>
                <a:sym typeface="Calibri"/>
              </a:rPr>
              <a:t>Solution and Highlights</a:t>
            </a:r>
            <a:endParaRPr dirty="0">
              <a:solidFill>
                <a:srgbClr val="095879"/>
              </a:solidFill>
            </a:endParaRPr>
          </a:p>
          <a:p>
            <a:pPr marL="0" marR="0" lvl="0" indent="0" algn="just" rtl="0">
              <a:lnSpc>
                <a:spcPct val="107000"/>
              </a:lnSpc>
              <a:spcBef>
                <a:spcPts val="800"/>
              </a:spcBef>
              <a:spcAft>
                <a:spcPts val="0"/>
              </a:spcAft>
              <a:buNone/>
            </a:pPr>
            <a:r>
              <a:rPr lang="en-GB" sz="1500" b="0" i="0" u="none" strike="noStrike" cap="none" dirty="0">
                <a:solidFill>
                  <a:schemeClr val="dk1"/>
                </a:solidFill>
                <a:latin typeface="Calibri"/>
                <a:ea typeface="Calibri"/>
                <a:cs typeface="Calibri"/>
                <a:sym typeface="Calibri"/>
              </a:rPr>
              <a:t>In order to overcome this issue, we decided to take </a:t>
            </a:r>
            <a:r>
              <a:rPr lang="en-GB" sz="1500" b="1" i="0" u="none" strike="noStrike" cap="none" dirty="0">
                <a:solidFill>
                  <a:schemeClr val="dk1"/>
                </a:solidFill>
                <a:latin typeface="Calibri"/>
                <a:ea typeface="Calibri"/>
                <a:cs typeface="Calibri"/>
                <a:sym typeface="Calibri"/>
              </a:rPr>
              <a:t>a two-phase approach</a:t>
            </a:r>
            <a:r>
              <a:rPr lang="en-GB" sz="1500" b="0" i="0" u="none" strike="noStrike" cap="none" dirty="0">
                <a:solidFill>
                  <a:schemeClr val="dk1"/>
                </a:solidFill>
                <a:latin typeface="Calibri"/>
                <a:ea typeface="Calibri"/>
                <a:cs typeface="Calibri"/>
                <a:sym typeface="Calibri"/>
              </a:rPr>
              <a:t>, which involved a </a:t>
            </a:r>
            <a:r>
              <a:rPr lang="en-GB" sz="1500" b="1" i="0" u="none" strike="noStrike" cap="none" dirty="0">
                <a:solidFill>
                  <a:schemeClr val="dk1"/>
                </a:solidFill>
                <a:latin typeface="Calibri"/>
                <a:ea typeface="Calibri"/>
                <a:cs typeface="Calibri"/>
                <a:sym typeface="Calibri"/>
              </a:rPr>
              <a:t>Hashtag Analysis of the Official Tweets and Public sentiment analysis</a:t>
            </a:r>
            <a:r>
              <a:rPr lang="en-GB" sz="1500" b="0" i="0" u="none" strike="noStrike" cap="none" dirty="0">
                <a:solidFill>
                  <a:schemeClr val="dk1"/>
                </a:solidFill>
                <a:latin typeface="Calibri"/>
                <a:ea typeface="Calibri"/>
                <a:cs typeface="Calibri"/>
                <a:sym typeface="Calibri"/>
              </a:rPr>
              <a:t> over the period (for the rest of the tweets). This was helpful in understanding the official messaging and how the public sentiments varied over the target period. </a:t>
            </a:r>
            <a:r>
              <a:rPr lang="en-GB" sz="1500" dirty="0">
                <a:solidFill>
                  <a:schemeClr val="dk1"/>
                </a:solidFill>
                <a:latin typeface="Calibri"/>
                <a:ea typeface="Calibri"/>
                <a:cs typeface="Calibri"/>
                <a:sym typeface="Calibri"/>
              </a:rPr>
              <a:t>W</a:t>
            </a:r>
            <a:r>
              <a:rPr lang="en-GB" sz="1500" dirty="0">
                <a:solidFill>
                  <a:schemeClr val="dk1"/>
                </a:solidFill>
                <a:latin typeface="Calibri"/>
                <a:cs typeface="Calibri"/>
                <a:sym typeface="Calibri"/>
              </a:rPr>
              <a:t>e observed the following conclusive findings related to the brands:</a:t>
            </a:r>
          </a:p>
          <a:p>
            <a:pPr marL="285750" indent="-285750" algn="just">
              <a:lnSpc>
                <a:spcPct val="107000"/>
              </a:lnSpc>
              <a:spcBef>
                <a:spcPts val="800"/>
              </a:spcBef>
              <a:buFont typeface="Wingdings" panose="05000000000000000000" pitchFamily="2" charset="2"/>
              <a:buChar char="ü"/>
            </a:pPr>
            <a:r>
              <a:rPr lang="en-IN" sz="1500" dirty="0">
                <a:solidFill>
                  <a:schemeClr val="dk1"/>
                </a:solidFill>
                <a:latin typeface="Calibri"/>
                <a:cs typeface="Calibri"/>
                <a:sym typeface="Calibri"/>
              </a:rPr>
              <a:t>Market position of Hero, Honda, Bajaj, and Honda did not change due to COVID. Although Royal Enfield’s and Suzuki’s market position has relatively gone back and forth, it remained well below other major brands. We anticipate similar trends continuing for the next three months. </a:t>
            </a:r>
          </a:p>
          <a:p>
            <a:pPr marL="285750" indent="-285750" algn="just">
              <a:lnSpc>
                <a:spcPct val="107000"/>
              </a:lnSpc>
              <a:spcBef>
                <a:spcPts val="800"/>
              </a:spcBef>
              <a:buFont typeface="Wingdings" panose="05000000000000000000" pitchFamily="2" charset="2"/>
              <a:buChar char="ü"/>
            </a:pPr>
            <a:r>
              <a:rPr lang="en-IN" sz="1500" dirty="0">
                <a:solidFill>
                  <a:schemeClr val="dk1"/>
                </a:solidFill>
                <a:latin typeface="Calibri"/>
                <a:cs typeface="Calibri"/>
                <a:sym typeface="Calibri"/>
              </a:rPr>
              <a:t>The market campaigning of some of the brands were aligned with public sentiments as projected in our analysis. The brands that were quick to adopt public perception also witnessed increased volume in sales – </a:t>
            </a:r>
            <a:r>
              <a:rPr lang="en-IN" sz="1500" dirty="0" err="1">
                <a:solidFill>
                  <a:schemeClr val="dk1"/>
                </a:solidFill>
                <a:latin typeface="Calibri"/>
                <a:cs typeface="Calibri"/>
                <a:sym typeface="Calibri"/>
              </a:rPr>
              <a:t>Gixxer</a:t>
            </a:r>
            <a:r>
              <a:rPr lang="en-IN" sz="1500" dirty="0">
                <a:solidFill>
                  <a:schemeClr val="dk1"/>
                </a:solidFill>
                <a:latin typeface="Calibri"/>
                <a:cs typeface="Calibri"/>
                <a:sym typeface="Calibri"/>
              </a:rPr>
              <a:t> (Suzuki); Hornet (Honda); </a:t>
            </a:r>
            <a:r>
              <a:rPr lang="en-IN" sz="1500" dirty="0" err="1">
                <a:solidFill>
                  <a:schemeClr val="dk1"/>
                </a:solidFill>
                <a:latin typeface="Calibri"/>
                <a:cs typeface="Calibri"/>
                <a:sym typeface="Calibri"/>
              </a:rPr>
              <a:t>Xpulse</a:t>
            </a:r>
            <a:r>
              <a:rPr lang="en-IN" sz="1500" dirty="0">
                <a:solidFill>
                  <a:schemeClr val="dk1"/>
                </a:solidFill>
                <a:latin typeface="Calibri"/>
                <a:cs typeface="Calibri"/>
                <a:sym typeface="Calibri"/>
              </a:rPr>
              <a:t> (Hero).</a:t>
            </a:r>
          </a:p>
          <a:p>
            <a:pPr marL="285750" indent="-285750" algn="just">
              <a:lnSpc>
                <a:spcPct val="107000"/>
              </a:lnSpc>
              <a:spcBef>
                <a:spcPts val="800"/>
              </a:spcBef>
              <a:buFont typeface="Wingdings" panose="05000000000000000000" pitchFamily="2" charset="2"/>
              <a:buChar char="ü"/>
            </a:pPr>
            <a:r>
              <a:rPr lang="en-IN" sz="1500" dirty="0">
                <a:solidFill>
                  <a:schemeClr val="dk1"/>
                </a:solidFill>
                <a:latin typeface="Calibri"/>
                <a:cs typeface="Calibri"/>
                <a:sym typeface="Calibri"/>
              </a:rPr>
              <a:t>Majority of the brands have outperformed their previous year sales since September 2020. It is interesting to note that September has also been the month when the tweet volume for most brands reached pre-</a:t>
            </a:r>
            <a:r>
              <a:rPr lang="en-IN" sz="1500" dirty="0" err="1">
                <a:solidFill>
                  <a:schemeClr val="dk1"/>
                </a:solidFill>
                <a:latin typeface="Calibri"/>
                <a:cs typeface="Calibri"/>
                <a:sym typeface="Calibri"/>
              </a:rPr>
              <a:t>covid</a:t>
            </a:r>
            <a:r>
              <a:rPr lang="en-IN" sz="1500" dirty="0">
                <a:solidFill>
                  <a:schemeClr val="dk1"/>
                </a:solidFill>
                <a:latin typeface="Calibri"/>
                <a:cs typeface="Calibri"/>
                <a:sym typeface="Calibri"/>
              </a:rPr>
              <a:t> levels. </a:t>
            </a:r>
          </a:p>
        </p:txBody>
      </p:sp>
      <p:sp>
        <p:nvSpPr>
          <p:cNvPr id="189" name="Google Shape;189;p3"/>
          <p:cNvSpPr/>
          <p:nvPr/>
        </p:nvSpPr>
        <p:spPr>
          <a:xfrm rot="-5400000">
            <a:off x="8134843" y="2800843"/>
            <a:ext cx="6249985" cy="1864328"/>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5400" b="0" i="0" u="none" strike="noStrike" cap="none">
                <a:solidFill>
                  <a:schemeClr val="lt1"/>
                </a:solidFill>
                <a:latin typeface="Calibri"/>
                <a:ea typeface="Calibri"/>
                <a:cs typeface="Calibri"/>
                <a:sym typeface="Calibri"/>
              </a:rPr>
              <a:t>Highlights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b22b3586ce_0_0"/>
          <p:cNvSpPr/>
          <p:nvPr/>
        </p:nvSpPr>
        <p:spPr>
          <a:xfrm>
            <a:off x="1" y="208761"/>
            <a:ext cx="12192000" cy="369000"/>
          </a:xfrm>
          <a:prstGeom prst="rect">
            <a:avLst/>
          </a:prstGeom>
          <a:solidFill>
            <a:srgbClr val="095879"/>
          </a:solidFill>
          <a:ln>
            <a:noFill/>
          </a:ln>
        </p:spPr>
        <p:txBody>
          <a:bodyPr spcFirstLastPara="1" wrap="square" lIns="121550" tIns="60775" rIns="121550" bIns="60775" anchor="ctr" anchorCtr="0">
            <a:noAutofit/>
          </a:bodyPr>
          <a:lstStyle/>
          <a:p>
            <a:pPr marL="0" marR="0" lvl="0" indent="0" algn="ctr" rtl="0">
              <a:lnSpc>
                <a:spcPct val="100000"/>
              </a:lnSpc>
              <a:spcBef>
                <a:spcPts val="0"/>
              </a:spcBef>
              <a:spcAft>
                <a:spcPts val="0"/>
              </a:spcAft>
              <a:buClr>
                <a:schemeClr val="dk1"/>
              </a:buClr>
              <a:buSzPts val="1568"/>
              <a:buFont typeface="Calibri"/>
              <a:buNone/>
            </a:pPr>
            <a:endParaRPr sz="1568" b="0" i="0" u="none" strike="noStrike" cap="none">
              <a:solidFill>
                <a:srgbClr val="434343"/>
              </a:solidFill>
              <a:latin typeface="Calibri"/>
              <a:ea typeface="Calibri"/>
              <a:cs typeface="Calibri"/>
              <a:sym typeface="Calibri"/>
            </a:endParaRPr>
          </a:p>
        </p:txBody>
      </p:sp>
      <p:sp>
        <p:nvSpPr>
          <p:cNvPr id="172" name="Google Shape;172;gb22b3586ce_0_0"/>
          <p:cNvSpPr/>
          <p:nvPr/>
        </p:nvSpPr>
        <p:spPr>
          <a:xfrm>
            <a:off x="256518" y="109396"/>
            <a:ext cx="7015200" cy="546600"/>
          </a:xfrm>
          <a:prstGeom prst="rect">
            <a:avLst/>
          </a:prstGeom>
          <a:solidFill>
            <a:schemeClr val="lt1"/>
          </a:solidFill>
          <a:ln>
            <a:noFill/>
          </a:ln>
        </p:spPr>
        <p:txBody>
          <a:bodyPr spcFirstLastPara="1" wrap="square" lIns="121775" tIns="60875" rIns="121775" bIns="60875" anchor="ctr" anchorCtr="0">
            <a:noAutofit/>
          </a:bodyPr>
          <a:lstStyle/>
          <a:p>
            <a:pPr marL="0" marR="0" lvl="0" indent="0" algn="l" rtl="0">
              <a:lnSpc>
                <a:spcPct val="100000"/>
              </a:lnSpc>
              <a:spcBef>
                <a:spcPts val="0"/>
              </a:spcBef>
              <a:spcAft>
                <a:spcPts val="0"/>
              </a:spcAft>
              <a:buClr>
                <a:srgbClr val="095879"/>
              </a:buClr>
              <a:buSzPts val="2800"/>
              <a:buFont typeface="Calibri"/>
              <a:buNone/>
            </a:pPr>
            <a:r>
              <a:rPr lang="en-US" sz="2800" b="1">
                <a:solidFill>
                  <a:srgbClr val="095879"/>
                </a:solidFill>
                <a:latin typeface="Calibri"/>
                <a:ea typeface="Calibri"/>
                <a:cs typeface="Calibri"/>
                <a:sym typeface="Calibri"/>
              </a:rPr>
              <a:t>Project Timeline</a:t>
            </a:r>
            <a:endParaRPr sz="2800" b="1" i="0" u="none" strike="noStrike" cap="none">
              <a:solidFill>
                <a:srgbClr val="095879"/>
              </a:solidFill>
              <a:latin typeface="Calibri"/>
              <a:ea typeface="Calibri"/>
              <a:cs typeface="Calibri"/>
              <a:sym typeface="Calibri"/>
            </a:endParaRPr>
          </a:p>
        </p:txBody>
      </p:sp>
      <p:grpSp>
        <p:nvGrpSpPr>
          <p:cNvPr id="173" name="Google Shape;173;gb22b3586ce_0_0"/>
          <p:cNvGrpSpPr/>
          <p:nvPr/>
        </p:nvGrpSpPr>
        <p:grpSpPr>
          <a:xfrm>
            <a:off x="575317" y="2168966"/>
            <a:ext cx="11027464" cy="3555011"/>
            <a:chOff x="-246207" y="300309"/>
            <a:chExt cx="11027464" cy="3555011"/>
          </a:xfrm>
        </p:grpSpPr>
        <p:sp>
          <p:nvSpPr>
            <p:cNvPr id="174" name="Google Shape;174;gb22b3586ce_0_0"/>
            <p:cNvSpPr/>
            <p:nvPr/>
          </p:nvSpPr>
          <p:spPr>
            <a:xfrm rot="5400000">
              <a:off x="37185" y="269249"/>
              <a:ext cx="1440000" cy="1502119"/>
            </a:xfrm>
            <a:prstGeom prst="chord">
              <a:avLst>
                <a:gd name="adj1" fmla="val 4800000"/>
                <a:gd name="adj2" fmla="val 168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b22b3586ce_0_0"/>
            <p:cNvSpPr/>
            <p:nvPr/>
          </p:nvSpPr>
          <p:spPr>
            <a:xfrm rot="5400000">
              <a:off x="291520" y="383663"/>
              <a:ext cx="927004" cy="1117894"/>
            </a:xfrm>
            <a:prstGeom prst="pie">
              <a:avLst>
                <a:gd name="adj1" fmla="val 13500000"/>
                <a:gd name="adj2" fmla="val 16200000"/>
              </a:avLst>
            </a:prstGeom>
            <a:solidFill>
              <a:schemeClr val="bg1"/>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b22b3586ce_0_0"/>
            <p:cNvSpPr/>
            <p:nvPr/>
          </p:nvSpPr>
          <p:spPr>
            <a:xfrm rot="-5400000">
              <a:off x="-1015823" y="2299970"/>
              <a:ext cx="2577300" cy="5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b22b3586ce_0_0"/>
            <p:cNvSpPr txBox="1"/>
            <p:nvPr/>
          </p:nvSpPr>
          <p:spPr>
            <a:xfrm>
              <a:off x="-99367" y="1358542"/>
              <a:ext cx="1800000" cy="533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200"/>
                <a:buFont typeface="Calibri"/>
                <a:buNone/>
              </a:pPr>
              <a:r>
                <a:rPr lang="en-US" sz="1600" b="1" dirty="0">
                  <a:solidFill>
                    <a:schemeClr val="dk1"/>
                  </a:solidFill>
                  <a:latin typeface="Calibri"/>
                  <a:ea typeface="Calibri"/>
                  <a:cs typeface="Calibri"/>
                  <a:sym typeface="Calibri"/>
                </a:rPr>
                <a:t>Data Scraping &amp; Processing</a:t>
              </a:r>
              <a:endParaRPr lang="en-US" sz="1050" dirty="0"/>
            </a:p>
          </p:txBody>
        </p:sp>
        <p:sp>
          <p:nvSpPr>
            <p:cNvPr id="178" name="Google Shape;178;gb22b3586ce_0_0"/>
            <p:cNvSpPr/>
            <p:nvPr/>
          </p:nvSpPr>
          <p:spPr>
            <a:xfrm>
              <a:off x="628253" y="300309"/>
              <a:ext cx="1777500" cy="355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b22b3586ce_0_0"/>
            <p:cNvSpPr txBox="1"/>
            <p:nvPr/>
          </p:nvSpPr>
          <p:spPr>
            <a:xfrm>
              <a:off x="-246207" y="2412418"/>
              <a:ext cx="1777500" cy="144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1" dirty="0">
                  <a:solidFill>
                    <a:schemeClr val="dk1"/>
                  </a:solidFill>
                  <a:latin typeface="Calibri" panose="020F0502020204030204" pitchFamily="34" charset="0"/>
                  <a:ea typeface="Calibri"/>
                  <a:cs typeface="Calibri" panose="020F0502020204030204" pitchFamily="34" charset="0"/>
                  <a:sym typeface="Calibri"/>
                </a:rPr>
                <a:t>Phase 1</a:t>
              </a:r>
              <a:endParaRPr lang="en-US" sz="2000" dirty="0">
                <a:latin typeface="Calibri" panose="020F0502020204030204" pitchFamily="34" charset="0"/>
                <a:cs typeface="Calibri" panose="020F0502020204030204" pitchFamily="34" charset="0"/>
              </a:endParaRPr>
            </a:p>
            <a:p>
              <a:pPr marL="0" marR="0" lvl="0" indent="0" algn="ctr" rtl="0">
                <a:lnSpc>
                  <a:spcPct val="90000"/>
                </a:lnSpc>
                <a:spcBef>
                  <a:spcPts val="700"/>
                </a:spcBef>
                <a:spcAft>
                  <a:spcPts val="0"/>
                </a:spcAft>
                <a:buClr>
                  <a:schemeClr val="dk1"/>
                </a:buClr>
                <a:buSzPts val="1800"/>
                <a:buFont typeface="Calibri"/>
                <a:buNone/>
              </a:pPr>
              <a:r>
                <a:rPr lang="en-US" sz="1200" dirty="0">
                  <a:solidFill>
                    <a:schemeClr val="dk1"/>
                  </a:solidFill>
                  <a:latin typeface="Calibri" panose="020F0502020204030204" pitchFamily="34" charset="0"/>
                  <a:ea typeface="Calibri"/>
                  <a:cs typeface="Calibri" panose="020F0502020204030204" pitchFamily="34" charset="0"/>
                  <a:sym typeface="Calibri"/>
                </a:rPr>
                <a:t>*Extract data from the web for each brand. The data was sourced from multiple sources including Twitter, YouTube and online website</a:t>
              </a:r>
              <a:endParaRPr sz="1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80" name="Google Shape;180;gb22b3586ce_0_0"/>
            <p:cNvSpPr/>
            <p:nvPr/>
          </p:nvSpPr>
          <p:spPr>
            <a:xfrm rot="5400000">
              <a:off x="2829020" y="269249"/>
              <a:ext cx="1440000" cy="1502119"/>
            </a:xfrm>
            <a:prstGeom prst="chord">
              <a:avLst>
                <a:gd name="adj1" fmla="val 4800000"/>
                <a:gd name="adj2" fmla="val 16800000"/>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b22b3586ce_0_0"/>
            <p:cNvSpPr/>
            <p:nvPr/>
          </p:nvSpPr>
          <p:spPr>
            <a:xfrm rot="5400000">
              <a:off x="3083354" y="383663"/>
              <a:ext cx="927004" cy="1117894"/>
            </a:xfrm>
            <a:prstGeom prst="pie">
              <a:avLst>
                <a:gd name="adj1" fmla="val 10800000"/>
                <a:gd name="adj2" fmla="val 16200000"/>
              </a:avLst>
            </a:prstGeom>
            <a:solidFill>
              <a:schemeClr val="bg1"/>
            </a:solidFill>
            <a:ln w="12700" cap="flat" cmpd="sng">
              <a:solidFill>
                <a:srgbClr val="43BCB8"/>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b22b3586ce_0_0"/>
            <p:cNvSpPr/>
            <p:nvPr/>
          </p:nvSpPr>
          <p:spPr>
            <a:xfrm rot="-5400000">
              <a:off x="1776011" y="2299970"/>
              <a:ext cx="2577300" cy="5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b22b3586ce_0_0"/>
            <p:cNvSpPr txBox="1"/>
            <p:nvPr/>
          </p:nvSpPr>
          <p:spPr>
            <a:xfrm>
              <a:off x="2655150" y="1358542"/>
              <a:ext cx="1800000" cy="533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2200"/>
                <a:buFont typeface="Calibri"/>
                <a:buNone/>
              </a:pPr>
              <a:r>
                <a:rPr lang="en-US" sz="1600" b="1" dirty="0">
                  <a:solidFill>
                    <a:schemeClr val="dk1"/>
                  </a:solidFill>
                  <a:latin typeface="Calibri"/>
                  <a:cs typeface="Calibri"/>
                  <a:sym typeface="Calibri"/>
                </a:rPr>
                <a:t>Exploratory Data Analysis</a:t>
              </a:r>
              <a:endParaRPr sz="1600" b="1" dirty="0">
                <a:solidFill>
                  <a:schemeClr val="dk1"/>
                </a:solidFill>
                <a:latin typeface="Calibri"/>
                <a:cs typeface="Calibri"/>
              </a:endParaRPr>
            </a:p>
          </p:txBody>
        </p:sp>
        <p:sp>
          <p:nvSpPr>
            <p:cNvPr id="184" name="Google Shape;184;gb22b3586ce_0_0"/>
            <p:cNvSpPr/>
            <p:nvPr/>
          </p:nvSpPr>
          <p:spPr>
            <a:xfrm>
              <a:off x="3420088" y="300309"/>
              <a:ext cx="1777500" cy="355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b22b3586ce_0_0"/>
            <p:cNvSpPr txBox="1"/>
            <p:nvPr/>
          </p:nvSpPr>
          <p:spPr>
            <a:xfrm>
              <a:off x="2685926" y="2412418"/>
              <a:ext cx="1777500" cy="144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1" dirty="0">
                  <a:solidFill>
                    <a:schemeClr val="dk1"/>
                  </a:solidFill>
                  <a:latin typeface="Calibri" panose="020F0502020204030204" pitchFamily="34" charset="0"/>
                  <a:ea typeface="Calibri"/>
                  <a:cs typeface="Calibri" panose="020F0502020204030204" pitchFamily="34" charset="0"/>
                  <a:sym typeface="Calibri"/>
                </a:rPr>
                <a:t>Phase 2</a:t>
              </a:r>
            </a:p>
            <a:p>
              <a:pPr marL="0" marR="0" lvl="0" indent="0" algn="ctr" rtl="0">
                <a:lnSpc>
                  <a:spcPct val="90000"/>
                </a:lnSpc>
                <a:spcBef>
                  <a:spcPts val="0"/>
                </a:spcBef>
                <a:spcAft>
                  <a:spcPts val="0"/>
                </a:spcAft>
                <a:buClr>
                  <a:schemeClr val="dk1"/>
                </a:buClr>
                <a:buSzPts val="2000"/>
                <a:buFont typeface="Calibri"/>
                <a:buNone/>
              </a:pPr>
              <a:r>
                <a:rPr lang="en-US" sz="1200" dirty="0">
                  <a:solidFill>
                    <a:schemeClr val="dk1"/>
                  </a:solidFill>
                  <a:latin typeface="Calibri" panose="020F0502020204030204" pitchFamily="34" charset="0"/>
                  <a:ea typeface="Calibri"/>
                  <a:cs typeface="Calibri" panose="020F0502020204030204" pitchFamily="34" charset="0"/>
                  <a:sym typeface="Calibri"/>
                </a:rPr>
                <a:t>Exploration of data i.e., Tweets, to streamline the data and identify the most appropriate techniques required to carry out the analysis </a:t>
              </a:r>
            </a:p>
            <a:p>
              <a:pPr marL="0" marR="0" lvl="0" indent="0" algn="ctr" rtl="0">
                <a:lnSpc>
                  <a:spcPct val="90000"/>
                </a:lnSpc>
                <a:spcBef>
                  <a:spcPts val="0"/>
                </a:spcBef>
                <a:spcAft>
                  <a:spcPts val="0"/>
                </a:spcAft>
                <a:buClr>
                  <a:schemeClr val="dk1"/>
                </a:buClr>
                <a:buSzPts val="2000"/>
                <a:buFont typeface="Calibri"/>
                <a:buNone/>
              </a:pPr>
              <a:endParaRPr lang="en-US" sz="1200" b="1"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ctr" rtl="0">
                <a:lnSpc>
                  <a:spcPct val="90000"/>
                </a:lnSpc>
                <a:spcBef>
                  <a:spcPts val="0"/>
                </a:spcBef>
                <a:spcAft>
                  <a:spcPts val="0"/>
                </a:spcAft>
                <a:buClr>
                  <a:schemeClr val="dk1"/>
                </a:buClr>
                <a:buSzPts val="2000"/>
                <a:buFont typeface="Calibri"/>
                <a:buNone/>
              </a:pPr>
              <a:endParaRPr sz="1200" dirty="0">
                <a:latin typeface="Calibri" panose="020F0502020204030204" pitchFamily="34" charset="0"/>
                <a:cs typeface="Calibri" panose="020F0502020204030204" pitchFamily="34" charset="0"/>
              </a:endParaRPr>
            </a:p>
          </p:txBody>
        </p:sp>
        <p:sp>
          <p:nvSpPr>
            <p:cNvPr id="186" name="Google Shape;186;gb22b3586ce_0_0"/>
            <p:cNvSpPr/>
            <p:nvPr/>
          </p:nvSpPr>
          <p:spPr>
            <a:xfrm rot="5400000">
              <a:off x="5620854" y="269249"/>
              <a:ext cx="1440000" cy="1502119"/>
            </a:xfrm>
            <a:prstGeom prst="chord">
              <a:avLst>
                <a:gd name="adj1" fmla="val 4800000"/>
                <a:gd name="adj2" fmla="val 16800000"/>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gb22b3586ce_0_0"/>
            <p:cNvSpPr/>
            <p:nvPr/>
          </p:nvSpPr>
          <p:spPr>
            <a:xfrm rot="5400000">
              <a:off x="5875189" y="383663"/>
              <a:ext cx="927004" cy="1117894"/>
            </a:xfrm>
            <a:prstGeom prst="pie">
              <a:avLst>
                <a:gd name="adj1" fmla="val 8100000"/>
                <a:gd name="adj2" fmla="val 16200000"/>
              </a:avLst>
            </a:prstGeom>
            <a:solidFill>
              <a:schemeClr val="bg1"/>
            </a:solidFill>
            <a:ln w="12700" cap="flat" cmpd="sng">
              <a:solidFill>
                <a:srgbClr val="45B36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gb22b3586ce_0_0"/>
            <p:cNvSpPr/>
            <p:nvPr/>
          </p:nvSpPr>
          <p:spPr>
            <a:xfrm rot="-5400000">
              <a:off x="4567846" y="2299970"/>
              <a:ext cx="2577300" cy="5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b22b3586ce_0_0"/>
            <p:cNvSpPr txBox="1"/>
            <p:nvPr/>
          </p:nvSpPr>
          <p:spPr>
            <a:xfrm>
              <a:off x="5409667" y="1358542"/>
              <a:ext cx="1800000" cy="533400"/>
            </a:xfrm>
            <a:prstGeom prst="rect">
              <a:avLst/>
            </a:prstGeom>
            <a:noFill/>
            <a:ln>
              <a:noFill/>
            </a:ln>
          </p:spPr>
          <p:txBody>
            <a:bodyPr spcFirstLastPara="1" wrap="square" lIns="0" tIns="0" rIns="0" bIns="0" anchor="ctr" anchorCtr="0">
              <a:noAutofit/>
            </a:bodyPr>
            <a:lstStyle/>
            <a:p>
              <a:pPr algn="ctr">
                <a:lnSpc>
                  <a:spcPct val="90000"/>
                </a:lnSpc>
                <a:buClr>
                  <a:schemeClr val="dk1"/>
                </a:buClr>
                <a:buSzPts val="2200"/>
              </a:pPr>
              <a:r>
                <a:rPr lang="en-US" sz="1600" b="1" dirty="0">
                  <a:solidFill>
                    <a:schemeClr val="dk1"/>
                  </a:solidFill>
                  <a:latin typeface="Calibri"/>
                  <a:cs typeface="Calibri"/>
                  <a:sym typeface="Calibri"/>
                </a:rPr>
                <a:t>Sentiment Analysis </a:t>
              </a:r>
            </a:p>
            <a:p>
              <a:pPr algn="ctr">
                <a:lnSpc>
                  <a:spcPct val="90000"/>
                </a:lnSpc>
                <a:buClr>
                  <a:schemeClr val="dk1"/>
                </a:buClr>
                <a:buSzPts val="2200"/>
              </a:pPr>
              <a:r>
                <a:rPr lang="en-US" sz="1600" b="1" dirty="0">
                  <a:solidFill>
                    <a:schemeClr val="dk1"/>
                  </a:solidFill>
                  <a:latin typeface="Calibri"/>
                  <a:cs typeface="Calibri"/>
                  <a:sym typeface="Calibri"/>
                </a:rPr>
                <a:t>&amp; Topic Modeling</a:t>
              </a:r>
              <a:endParaRPr sz="1600" b="1" dirty="0">
                <a:solidFill>
                  <a:schemeClr val="dk1"/>
                </a:solidFill>
                <a:latin typeface="Calibri"/>
                <a:cs typeface="Calibri"/>
              </a:endParaRPr>
            </a:p>
          </p:txBody>
        </p:sp>
        <p:sp>
          <p:nvSpPr>
            <p:cNvPr id="190" name="Google Shape;190;gb22b3586ce_0_0"/>
            <p:cNvSpPr/>
            <p:nvPr/>
          </p:nvSpPr>
          <p:spPr>
            <a:xfrm>
              <a:off x="6211922" y="300309"/>
              <a:ext cx="1777500" cy="355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b22b3586ce_0_0"/>
            <p:cNvSpPr txBox="1"/>
            <p:nvPr/>
          </p:nvSpPr>
          <p:spPr>
            <a:xfrm>
              <a:off x="5597288" y="2412418"/>
              <a:ext cx="1777500" cy="144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1" dirty="0">
                  <a:solidFill>
                    <a:schemeClr val="dk1"/>
                  </a:solidFill>
                  <a:latin typeface="Calibri" panose="020F0502020204030204" pitchFamily="34" charset="0"/>
                  <a:ea typeface="Calibri"/>
                  <a:cs typeface="Calibri" panose="020F0502020204030204" pitchFamily="34" charset="0"/>
                  <a:sym typeface="Calibri"/>
                </a:rPr>
                <a:t>Phase 3</a:t>
              </a:r>
            </a:p>
            <a:p>
              <a:pPr marL="0" marR="0" lvl="0" indent="0" algn="ctr" rtl="0">
                <a:lnSpc>
                  <a:spcPct val="90000"/>
                </a:lnSpc>
                <a:spcBef>
                  <a:spcPts val="0"/>
                </a:spcBef>
                <a:spcAft>
                  <a:spcPts val="0"/>
                </a:spcAft>
                <a:buClr>
                  <a:schemeClr val="dk1"/>
                </a:buClr>
                <a:buSzPts val="2000"/>
                <a:buFont typeface="Calibri"/>
                <a:buNone/>
              </a:pPr>
              <a:r>
                <a:rPr lang="en-US" sz="1200" dirty="0">
                  <a:solidFill>
                    <a:schemeClr val="dk1"/>
                  </a:solidFill>
                  <a:latin typeface="Calibri" panose="020F0502020204030204" pitchFamily="34" charset="0"/>
                  <a:ea typeface="Calibri"/>
                  <a:cs typeface="Calibri" panose="020F0502020204030204" pitchFamily="34" charset="0"/>
                  <a:sym typeface="Calibri"/>
                </a:rPr>
                <a:t>Perform sentiment analysis on the extracted features to identify general sentiment, trends and/or biases if any. Topic modelling was initiated to extract the common themes</a:t>
              </a:r>
              <a:endParaRPr sz="1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92" name="Google Shape;192;gb22b3586ce_0_0"/>
            <p:cNvSpPr/>
            <p:nvPr/>
          </p:nvSpPr>
          <p:spPr>
            <a:xfrm rot="5400000">
              <a:off x="8412689" y="269249"/>
              <a:ext cx="1440000" cy="1502119"/>
            </a:xfrm>
            <a:prstGeom prst="chord">
              <a:avLst>
                <a:gd name="adj1" fmla="val 4800000"/>
                <a:gd name="adj2" fmla="val 168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b22b3586ce_0_0"/>
            <p:cNvSpPr/>
            <p:nvPr/>
          </p:nvSpPr>
          <p:spPr>
            <a:xfrm rot="5400000">
              <a:off x="8667023" y="383663"/>
              <a:ext cx="927004" cy="1117894"/>
            </a:xfrm>
            <a:prstGeom prst="pie">
              <a:avLst>
                <a:gd name="adj1" fmla="val 5400000"/>
                <a:gd name="adj2" fmla="val 16200000"/>
              </a:avLst>
            </a:prstGeom>
            <a:solidFill>
              <a:schemeClr val="bg1"/>
            </a:solidFill>
            <a:ln w="12700" cap="flat" cmpd="sng">
              <a:solidFill>
                <a:srgbClr val="6FAA47"/>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b22b3586ce_0_0"/>
            <p:cNvSpPr/>
            <p:nvPr/>
          </p:nvSpPr>
          <p:spPr>
            <a:xfrm rot="-5400000">
              <a:off x="7359680" y="2299970"/>
              <a:ext cx="2577300" cy="5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b22b3586ce_0_0"/>
            <p:cNvSpPr txBox="1"/>
            <p:nvPr/>
          </p:nvSpPr>
          <p:spPr>
            <a:xfrm>
              <a:off x="8249028" y="1452812"/>
              <a:ext cx="1800000" cy="533400"/>
            </a:xfrm>
            <a:prstGeom prst="rect">
              <a:avLst/>
            </a:prstGeom>
            <a:noFill/>
            <a:ln>
              <a:noFill/>
            </a:ln>
          </p:spPr>
          <p:txBody>
            <a:bodyPr spcFirstLastPara="1" wrap="square" lIns="0" tIns="0" rIns="0" bIns="0" anchor="ctr" anchorCtr="0">
              <a:noAutofit/>
            </a:bodyPr>
            <a:lstStyle/>
            <a:p>
              <a:pPr marL="0" lvl="0" indent="0" algn="ctr">
                <a:lnSpc>
                  <a:spcPct val="90000"/>
                </a:lnSpc>
                <a:buClr>
                  <a:schemeClr val="dk1"/>
                </a:buClr>
                <a:buSzPts val="2200"/>
                <a:buFont typeface="Arial"/>
                <a:buNone/>
              </a:pPr>
              <a:r>
                <a:rPr lang="en-US" sz="1600" b="1" dirty="0">
                  <a:solidFill>
                    <a:schemeClr val="dk1"/>
                  </a:solidFill>
                  <a:latin typeface="Calibri"/>
                  <a:cs typeface="Calibri"/>
                  <a:sym typeface="Calibri"/>
                </a:rPr>
                <a:t>Two-step Solution: Official Hashtag and Public Sentiment Analysis</a:t>
              </a:r>
              <a:endParaRPr sz="1600" b="1" dirty="0">
                <a:solidFill>
                  <a:schemeClr val="dk1"/>
                </a:solidFill>
                <a:latin typeface="Calibri"/>
                <a:cs typeface="Calibri"/>
              </a:endParaRPr>
            </a:p>
          </p:txBody>
        </p:sp>
        <p:sp>
          <p:nvSpPr>
            <p:cNvPr id="196" name="Google Shape;196;gb22b3586ce_0_0"/>
            <p:cNvSpPr/>
            <p:nvPr/>
          </p:nvSpPr>
          <p:spPr>
            <a:xfrm>
              <a:off x="9003757" y="300309"/>
              <a:ext cx="1777500" cy="355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b22b3586ce_0_0"/>
            <p:cNvSpPr txBox="1"/>
            <p:nvPr/>
          </p:nvSpPr>
          <p:spPr>
            <a:xfrm>
              <a:off x="8287352" y="2412417"/>
              <a:ext cx="1777500" cy="144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2000"/>
                <a:buFont typeface="Calibri"/>
                <a:buNone/>
              </a:pPr>
              <a:r>
                <a:rPr lang="en-US" sz="2000" b="1" dirty="0">
                  <a:solidFill>
                    <a:schemeClr val="dk1"/>
                  </a:solidFill>
                  <a:latin typeface="Calibri" panose="020F0502020204030204" pitchFamily="34" charset="0"/>
                  <a:ea typeface="Calibri"/>
                  <a:cs typeface="Calibri" panose="020F0502020204030204" pitchFamily="34" charset="0"/>
                  <a:sym typeface="Calibri"/>
                </a:rPr>
                <a:t>Phase 4</a:t>
              </a:r>
            </a:p>
            <a:p>
              <a:pPr marL="0" marR="0" lvl="0" indent="0" algn="ctr" rtl="0">
                <a:lnSpc>
                  <a:spcPct val="90000"/>
                </a:lnSpc>
                <a:spcBef>
                  <a:spcPts val="0"/>
                </a:spcBef>
                <a:spcAft>
                  <a:spcPts val="0"/>
                </a:spcAft>
                <a:buClr>
                  <a:schemeClr val="dk1"/>
                </a:buClr>
                <a:buSzPts val="2000"/>
                <a:buFont typeface="Calibri"/>
                <a:buNone/>
              </a:pPr>
              <a:r>
                <a:rPr lang="en-US" sz="1200" dirty="0">
                  <a:solidFill>
                    <a:schemeClr val="dk1"/>
                  </a:solidFill>
                  <a:latin typeface="Calibri" panose="020F0502020204030204" pitchFamily="34" charset="0"/>
                  <a:cs typeface="Calibri" panose="020F0502020204030204" pitchFamily="34" charset="0"/>
                  <a:sym typeface="Calibri"/>
                </a:rPr>
                <a:t>The final/solution phase comprised of identifying the relevant themes and topics that emerged as priorities for the customer and the company. This was performed using two-step approach</a:t>
              </a:r>
              <a:endParaRPr sz="1200" dirty="0">
                <a:latin typeface="Calibri" panose="020F0502020204030204" pitchFamily="34" charset="0"/>
                <a:cs typeface="Calibri" panose="020F0502020204030204" pitchFamily="34" charset="0"/>
              </a:endParaRPr>
            </a:p>
          </p:txBody>
        </p:sp>
      </p:grpSp>
      <p:grpSp>
        <p:nvGrpSpPr>
          <p:cNvPr id="30" name="Group 29">
            <a:extLst>
              <a:ext uri="{FF2B5EF4-FFF2-40B4-BE49-F238E27FC236}">
                <a16:creationId xmlns:a16="http://schemas.microsoft.com/office/drawing/2014/main" id="{7363C7D5-907D-4BFA-8EFC-7AA9C68338AD}"/>
              </a:ext>
            </a:extLst>
          </p:cNvPr>
          <p:cNvGrpSpPr/>
          <p:nvPr/>
        </p:nvGrpSpPr>
        <p:grpSpPr>
          <a:xfrm>
            <a:off x="0" y="1793541"/>
            <a:ext cx="12192000" cy="2343316"/>
            <a:chOff x="0" y="3007150"/>
            <a:chExt cx="12192000" cy="1816261"/>
          </a:xfrm>
          <a:solidFill>
            <a:schemeClr val="accent6">
              <a:alpha val="10000"/>
            </a:schemeClr>
          </a:solidFill>
        </p:grpSpPr>
        <p:sp>
          <p:nvSpPr>
            <p:cNvPr id="31" name="Chevron 3">
              <a:extLst>
                <a:ext uri="{FF2B5EF4-FFF2-40B4-BE49-F238E27FC236}">
                  <a16:creationId xmlns:a16="http://schemas.microsoft.com/office/drawing/2014/main" id="{90BFB180-9D5F-4577-838A-E4258981E10E}"/>
                </a:ext>
              </a:extLst>
            </p:cNvPr>
            <p:cNvSpPr/>
            <p:nvPr/>
          </p:nvSpPr>
          <p:spPr>
            <a:xfrm>
              <a:off x="483376"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2" name="Chevron 4">
              <a:extLst>
                <a:ext uri="{FF2B5EF4-FFF2-40B4-BE49-F238E27FC236}">
                  <a16:creationId xmlns:a16="http://schemas.microsoft.com/office/drawing/2014/main" id="{36F15583-C514-4ECB-8931-725FFEFB37AF}"/>
                </a:ext>
              </a:extLst>
            </p:cNvPr>
            <p:cNvSpPr/>
            <p:nvPr/>
          </p:nvSpPr>
          <p:spPr>
            <a:xfrm>
              <a:off x="1275464"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3" name="Chevron 5">
              <a:extLst>
                <a:ext uri="{FF2B5EF4-FFF2-40B4-BE49-F238E27FC236}">
                  <a16:creationId xmlns:a16="http://schemas.microsoft.com/office/drawing/2014/main" id="{3EFBB4AD-7836-4B3B-B995-C7A6C32D4C25}"/>
                </a:ext>
              </a:extLst>
            </p:cNvPr>
            <p:cNvSpPr/>
            <p:nvPr/>
          </p:nvSpPr>
          <p:spPr>
            <a:xfrm>
              <a:off x="2067552"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Chevron 7">
              <a:extLst>
                <a:ext uri="{FF2B5EF4-FFF2-40B4-BE49-F238E27FC236}">
                  <a16:creationId xmlns:a16="http://schemas.microsoft.com/office/drawing/2014/main" id="{8F953A9E-A603-4421-9691-9DE8E1F8CDEC}"/>
                </a:ext>
              </a:extLst>
            </p:cNvPr>
            <p:cNvSpPr/>
            <p:nvPr/>
          </p:nvSpPr>
          <p:spPr>
            <a:xfrm>
              <a:off x="5035452"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Chevron 8">
              <a:extLst>
                <a:ext uri="{FF2B5EF4-FFF2-40B4-BE49-F238E27FC236}">
                  <a16:creationId xmlns:a16="http://schemas.microsoft.com/office/drawing/2014/main" id="{DBFFE9B6-B567-489E-B70A-A8100BEDC04D}"/>
                </a:ext>
              </a:extLst>
            </p:cNvPr>
            <p:cNvSpPr/>
            <p:nvPr/>
          </p:nvSpPr>
          <p:spPr>
            <a:xfrm>
              <a:off x="5827540"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6" name="Chevron 9">
              <a:extLst>
                <a:ext uri="{FF2B5EF4-FFF2-40B4-BE49-F238E27FC236}">
                  <a16:creationId xmlns:a16="http://schemas.microsoft.com/office/drawing/2014/main" id="{23109467-A53F-4769-B4A7-E1770CEA3DDF}"/>
                </a:ext>
              </a:extLst>
            </p:cNvPr>
            <p:cNvSpPr/>
            <p:nvPr/>
          </p:nvSpPr>
          <p:spPr>
            <a:xfrm>
              <a:off x="6619628" y="3007150"/>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Chevron 10">
              <a:extLst>
                <a:ext uri="{FF2B5EF4-FFF2-40B4-BE49-F238E27FC236}">
                  <a16:creationId xmlns:a16="http://schemas.microsoft.com/office/drawing/2014/main" id="{C21C6D07-E35F-48EB-9DDF-23A687C83C0C}"/>
                </a:ext>
              </a:extLst>
            </p:cNvPr>
            <p:cNvSpPr/>
            <p:nvPr/>
          </p:nvSpPr>
          <p:spPr>
            <a:xfrm>
              <a:off x="7411716"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8" name="Chevron 11">
              <a:extLst>
                <a:ext uri="{FF2B5EF4-FFF2-40B4-BE49-F238E27FC236}">
                  <a16:creationId xmlns:a16="http://schemas.microsoft.com/office/drawing/2014/main" id="{9C6EBD49-303A-45A8-A460-4959009A47D9}"/>
                </a:ext>
              </a:extLst>
            </p:cNvPr>
            <p:cNvSpPr/>
            <p:nvPr/>
          </p:nvSpPr>
          <p:spPr>
            <a:xfrm>
              <a:off x="8203804"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9" name="Chevron 12">
              <a:extLst>
                <a:ext uri="{FF2B5EF4-FFF2-40B4-BE49-F238E27FC236}">
                  <a16:creationId xmlns:a16="http://schemas.microsoft.com/office/drawing/2014/main" id="{35BB0135-A735-4A7E-BB6F-38D2E52F92B6}"/>
                </a:ext>
              </a:extLst>
            </p:cNvPr>
            <p:cNvSpPr/>
            <p:nvPr/>
          </p:nvSpPr>
          <p:spPr>
            <a:xfrm>
              <a:off x="9107960" y="302321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0" name="Chevron 44">
              <a:extLst>
                <a:ext uri="{FF2B5EF4-FFF2-40B4-BE49-F238E27FC236}">
                  <a16:creationId xmlns:a16="http://schemas.microsoft.com/office/drawing/2014/main" id="{0EC9A2DF-2E0F-4247-9FC1-67ED969686E3}"/>
                </a:ext>
              </a:extLst>
            </p:cNvPr>
            <p:cNvSpPr/>
            <p:nvPr/>
          </p:nvSpPr>
          <p:spPr>
            <a:xfrm>
              <a:off x="0" y="3007151"/>
              <a:ext cx="819200" cy="1800200"/>
            </a:xfrm>
            <a:custGeom>
              <a:avLst/>
              <a:gdLst/>
              <a:ahLst/>
              <a:cxnLst/>
              <a:rect l="l" t="t" r="r" b="b"/>
              <a:pathLst>
                <a:path w="819200" h="1800200">
                  <a:moveTo>
                    <a:pt x="0" y="0"/>
                  </a:moveTo>
                  <a:lnTo>
                    <a:pt x="136829" y="0"/>
                  </a:lnTo>
                  <a:lnTo>
                    <a:pt x="819200" y="900100"/>
                  </a:lnTo>
                  <a:lnTo>
                    <a:pt x="136829" y="1800200"/>
                  </a:lnTo>
                  <a:lnTo>
                    <a:pt x="0" y="1800200"/>
                  </a:lnTo>
                  <a:lnTo>
                    <a:pt x="0" y="1361042"/>
                  </a:lnTo>
                  <a:lnTo>
                    <a:pt x="349443" y="900100"/>
                  </a:lnTo>
                  <a:lnTo>
                    <a:pt x="0" y="4391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1" name="Chevron 45">
              <a:extLst>
                <a:ext uri="{FF2B5EF4-FFF2-40B4-BE49-F238E27FC236}">
                  <a16:creationId xmlns:a16="http://schemas.microsoft.com/office/drawing/2014/main" id="{043C16BE-96E5-48B1-A92E-19A89093A6E8}"/>
                </a:ext>
              </a:extLst>
            </p:cNvPr>
            <p:cNvSpPr/>
            <p:nvPr/>
          </p:nvSpPr>
          <p:spPr>
            <a:xfrm>
              <a:off x="11253744" y="3007151"/>
              <a:ext cx="938256" cy="1800200"/>
            </a:xfrm>
            <a:custGeom>
              <a:avLst/>
              <a:gdLst/>
              <a:ahLst/>
              <a:cxnLst/>
              <a:rect l="l" t="t" r="r" b="b"/>
              <a:pathLst>
                <a:path w="938256" h="1800200">
                  <a:moveTo>
                    <a:pt x="0" y="0"/>
                  </a:moveTo>
                  <a:lnTo>
                    <a:pt x="469757" y="0"/>
                  </a:lnTo>
                  <a:lnTo>
                    <a:pt x="938256" y="617986"/>
                  </a:lnTo>
                  <a:lnTo>
                    <a:pt x="938256" y="1182214"/>
                  </a:lnTo>
                  <a:lnTo>
                    <a:pt x="469757" y="1800200"/>
                  </a:lnTo>
                  <a:lnTo>
                    <a:pt x="0" y="1800200"/>
                  </a:lnTo>
                  <a:lnTo>
                    <a:pt x="682371" y="9001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2" name="Chevron 45">
              <a:extLst>
                <a:ext uri="{FF2B5EF4-FFF2-40B4-BE49-F238E27FC236}">
                  <a16:creationId xmlns:a16="http://schemas.microsoft.com/office/drawing/2014/main" id="{E69C5F38-C3CC-4D65-ADAE-EDACE477EA55}"/>
                </a:ext>
              </a:extLst>
            </p:cNvPr>
            <p:cNvSpPr/>
            <p:nvPr/>
          </p:nvSpPr>
          <p:spPr>
            <a:xfrm>
              <a:off x="11940480" y="3007151"/>
              <a:ext cx="251520" cy="1800200"/>
            </a:xfrm>
            <a:custGeom>
              <a:avLst/>
              <a:gdLst/>
              <a:ahLst/>
              <a:cxnLst/>
              <a:rect l="l" t="t" r="r" b="b"/>
              <a:pathLst>
                <a:path w="251520" h="1800200">
                  <a:moveTo>
                    <a:pt x="251520" y="1468426"/>
                  </a:moveTo>
                  <a:lnTo>
                    <a:pt x="251520" y="1800200"/>
                  </a:lnTo>
                  <a:lnTo>
                    <a:pt x="0" y="1800200"/>
                  </a:lnTo>
                  <a:close/>
                  <a:moveTo>
                    <a:pt x="0" y="0"/>
                  </a:moveTo>
                  <a:lnTo>
                    <a:pt x="251520" y="0"/>
                  </a:lnTo>
                  <a:lnTo>
                    <a:pt x="251520" y="33177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3" name="Chevron 44">
              <a:extLst>
                <a:ext uri="{FF2B5EF4-FFF2-40B4-BE49-F238E27FC236}">
                  <a16:creationId xmlns:a16="http://schemas.microsoft.com/office/drawing/2014/main" id="{0447503F-97EC-44B2-B378-3974BF19005F}"/>
                </a:ext>
              </a:extLst>
            </p:cNvPr>
            <p:cNvSpPr/>
            <p:nvPr/>
          </p:nvSpPr>
          <p:spPr>
            <a:xfrm>
              <a:off x="0" y="3676284"/>
              <a:ext cx="175098" cy="461935"/>
            </a:xfrm>
            <a:custGeom>
              <a:avLst/>
              <a:gdLst/>
              <a:ahLst/>
              <a:cxnLst/>
              <a:rect l="l" t="t" r="r" b="b"/>
              <a:pathLst>
                <a:path w="134169" h="353958">
                  <a:moveTo>
                    <a:pt x="0" y="0"/>
                  </a:moveTo>
                  <a:lnTo>
                    <a:pt x="134169" y="176979"/>
                  </a:lnTo>
                  <a:lnTo>
                    <a:pt x="0" y="35395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4" name="Chevron 6">
              <a:extLst>
                <a:ext uri="{FF2B5EF4-FFF2-40B4-BE49-F238E27FC236}">
                  <a16:creationId xmlns:a16="http://schemas.microsoft.com/office/drawing/2014/main" id="{1C4A6860-F987-4630-9848-8A5E85330298}"/>
                </a:ext>
              </a:extLst>
            </p:cNvPr>
            <p:cNvSpPr/>
            <p:nvPr/>
          </p:nvSpPr>
          <p:spPr>
            <a:xfrm>
              <a:off x="2836246"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5" name="Chevron 7">
              <a:extLst>
                <a:ext uri="{FF2B5EF4-FFF2-40B4-BE49-F238E27FC236}">
                  <a16:creationId xmlns:a16="http://schemas.microsoft.com/office/drawing/2014/main" id="{A8BA49B4-4941-4368-86FE-727A57480A51}"/>
                </a:ext>
              </a:extLst>
            </p:cNvPr>
            <p:cNvSpPr/>
            <p:nvPr/>
          </p:nvSpPr>
          <p:spPr>
            <a:xfrm>
              <a:off x="3628334"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6" name="Chevron 8">
              <a:extLst>
                <a:ext uri="{FF2B5EF4-FFF2-40B4-BE49-F238E27FC236}">
                  <a16:creationId xmlns:a16="http://schemas.microsoft.com/office/drawing/2014/main" id="{186BF279-90C9-441D-A707-9D6CB6047B22}"/>
                </a:ext>
              </a:extLst>
            </p:cNvPr>
            <p:cNvSpPr/>
            <p:nvPr/>
          </p:nvSpPr>
          <p:spPr>
            <a:xfrm>
              <a:off x="4395420"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7" name="Chevron 11">
              <a:extLst>
                <a:ext uri="{FF2B5EF4-FFF2-40B4-BE49-F238E27FC236}">
                  <a16:creationId xmlns:a16="http://schemas.microsoft.com/office/drawing/2014/main" id="{ECB55765-44E6-4E1A-B59A-58495BE1452D}"/>
                </a:ext>
              </a:extLst>
            </p:cNvPr>
            <p:cNvSpPr/>
            <p:nvPr/>
          </p:nvSpPr>
          <p:spPr>
            <a:xfrm>
              <a:off x="9728774"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8" name="Chevron 12">
              <a:extLst>
                <a:ext uri="{FF2B5EF4-FFF2-40B4-BE49-F238E27FC236}">
                  <a16:creationId xmlns:a16="http://schemas.microsoft.com/office/drawing/2014/main" id="{B500D286-DFA8-4957-A16D-7DD5C2548714}"/>
                </a:ext>
              </a:extLst>
            </p:cNvPr>
            <p:cNvSpPr/>
            <p:nvPr/>
          </p:nvSpPr>
          <p:spPr>
            <a:xfrm>
              <a:off x="10520862" y="3007151"/>
              <a:ext cx="1152128" cy="1800200"/>
            </a:xfrm>
            <a:prstGeom prst="chevron">
              <a:avLst>
                <a:gd name="adj" fmla="val 5922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cxnSp>
        <p:nvCxnSpPr>
          <p:cNvPr id="49" name="Straight Connector 48">
            <a:extLst>
              <a:ext uri="{FF2B5EF4-FFF2-40B4-BE49-F238E27FC236}">
                <a16:creationId xmlns:a16="http://schemas.microsoft.com/office/drawing/2014/main" id="{6E6163F1-B0C5-4E05-82DA-59F529255C0A}"/>
              </a:ext>
            </a:extLst>
          </p:cNvPr>
          <p:cNvCxnSpPr/>
          <p:nvPr/>
        </p:nvCxnSpPr>
        <p:spPr>
          <a:xfrm flipH="1">
            <a:off x="1545559" y="1695351"/>
            <a:ext cx="0" cy="471532"/>
          </a:xfrm>
          <a:prstGeom prst="line">
            <a:avLst/>
          </a:prstGeom>
          <a:ln w="381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sp>
        <p:nvSpPr>
          <p:cNvPr id="50" name="직사각형 113">
            <a:extLst>
              <a:ext uri="{FF2B5EF4-FFF2-40B4-BE49-F238E27FC236}">
                <a16:creationId xmlns:a16="http://schemas.microsoft.com/office/drawing/2014/main" id="{F87450C5-0FBF-46FF-A8CA-0331233F22B1}"/>
              </a:ext>
            </a:extLst>
          </p:cNvPr>
          <p:cNvSpPr>
            <a:spLocks noChangeArrowheads="1"/>
          </p:cNvSpPr>
          <p:nvPr/>
        </p:nvSpPr>
        <p:spPr bwMode="auto">
          <a:xfrm>
            <a:off x="348294" y="1025384"/>
            <a:ext cx="2218679" cy="646331"/>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i="1" dirty="0">
                <a:solidFill>
                  <a:schemeClr val="tx1">
                    <a:lumMod val="75000"/>
                    <a:lumOff val="25000"/>
                  </a:schemeClr>
                </a:solidFill>
                <a:cs typeface="Arial" charset="0"/>
              </a:rPr>
              <a:t>Phase 1</a:t>
            </a:r>
          </a:p>
          <a:p>
            <a:pPr algn="ctr"/>
            <a:r>
              <a:rPr lang="en-US" altLang="ko-KR" b="1" dirty="0">
                <a:solidFill>
                  <a:schemeClr val="tx1">
                    <a:lumMod val="75000"/>
                    <a:lumOff val="25000"/>
                  </a:schemeClr>
                </a:solidFill>
                <a:cs typeface="Arial" charset="0"/>
              </a:rPr>
              <a:t>Sep 2020</a:t>
            </a:r>
            <a:endParaRPr lang="ko-KR" altLang="en-US" dirty="0">
              <a:solidFill>
                <a:schemeClr val="tx1">
                  <a:lumMod val="75000"/>
                  <a:lumOff val="25000"/>
                </a:schemeClr>
              </a:solidFill>
            </a:endParaRPr>
          </a:p>
        </p:txBody>
      </p:sp>
      <p:cxnSp>
        <p:nvCxnSpPr>
          <p:cNvPr id="51" name="Straight Connector 50">
            <a:extLst>
              <a:ext uri="{FF2B5EF4-FFF2-40B4-BE49-F238E27FC236}">
                <a16:creationId xmlns:a16="http://schemas.microsoft.com/office/drawing/2014/main" id="{906517F5-B1C5-4D98-B6DB-B80AA5F6D6FE}"/>
              </a:ext>
            </a:extLst>
          </p:cNvPr>
          <p:cNvCxnSpPr/>
          <p:nvPr/>
        </p:nvCxnSpPr>
        <p:spPr>
          <a:xfrm flipH="1">
            <a:off x="4357229" y="1676502"/>
            <a:ext cx="0" cy="471532"/>
          </a:xfrm>
          <a:prstGeom prst="line">
            <a:avLst/>
          </a:prstGeom>
          <a:ln w="381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sp>
        <p:nvSpPr>
          <p:cNvPr id="52" name="직사각형 113">
            <a:extLst>
              <a:ext uri="{FF2B5EF4-FFF2-40B4-BE49-F238E27FC236}">
                <a16:creationId xmlns:a16="http://schemas.microsoft.com/office/drawing/2014/main" id="{02F710F7-164E-43A3-9A2A-706D0334B828}"/>
              </a:ext>
            </a:extLst>
          </p:cNvPr>
          <p:cNvSpPr>
            <a:spLocks noChangeArrowheads="1"/>
          </p:cNvSpPr>
          <p:nvPr/>
        </p:nvSpPr>
        <p:spPr bwMode="auto">
          <a:xfrm>
            <a:off x="3225953" y="1025384"/>
            <a:ext cx="2218679" cy="646331"/>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i="1" dirty="0">
                <a:solidFill>
                  <a:schemeClr val="tx1">
                    <a:lumMod val="75000"/>
                    <a:lumOff val="25000"/>
                  </a:schemeClr>
                </a:solidFill>
                <a:cs typeface="Arial" charset="0"/>
              </a:rPr>
              <a:t>Phase 2</a:t>
            </a:r>
          </a:p>
          <a:p>
            <a:pPr algn="ctr"/>
            <a:r>
              <a:rPr lang="en-US" altLang="ko-KR" b="1" dirty="0">
                <a:solidFill>
                  <a:schemeClr val="tx1">
                    <a:lumMod val="75000"/>
                    <a:lumOff val="25000"/>
                  </a:schemeClr>
                </a:solidFill>
                <a:cs typeface="Arial" charset="0"/>
              </a:rPr>
              <a:t>Oct 2020</a:t>
            </a:r>
            <a:endParaRPr lang="ko-KR" altLang="en-US" dirty="0">
              <a:solidFill>
                <a:schemeClr val="tx1">
                  <a:lumMod val="75000"/>
                  <a:lumOff val="25000"/>
                </a:schemeClr>
              </a:solidFill>
            </a:endParaRPr>
          </a:p>
        </p:txBody>
      </p:sp>
      <p:cxnSp>
        <p:nvCxnSpPr>
          <p:cNvPr id="53" name="Straight Connector 52">
            <a:extLst>
              <a:ext uri="{FF2B5EF4-FFF2-40B4-BE49-F238E27FC236}">
                <a16:creationId xmlns:a16="http://schemas.microsoft.com/office/drawing/2014/main" id="{3ADDFC6B-8774-4CE8-9026-89807264D2FB}"/>
              </a:ext>
            </a:extLst>
          </p:cNvPr>
          <p:cNvCxnSpPr/>
          <p:nvPr/>
        </p:nvCxnSpPr>
        <p:spPr>
          <a:xfrm flipH="1">
            <a:off x="7140333" y="1676502"/>
            <a:ext cx="0" cy="471532"/>
          </a:xfrm>
          <a:prstGeom prst="line">
            <a:avLst/>
          </a:prstGeom>
          <a:ln w="381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sp>
        <p:nvSpPr>
          <p:cNvPr id="54" name="직사각형 113">
            <a:extLst>
              <a:ext uri="{FF2B5EF4-FFF2-40B4-BE49-F238E27FC236}">
                <a16:creationId xmlns:a16="http://schemas.microsoft.com/office/drawing/2014/main" id="{E8FBB4D3-30C5-4327-A557-730C61FFD9E9}"/>
              </a:ext>
            </a:extLst>
          </p:cNvPr>
          <p:cNvSpPr>
            <a:spLocks noChangeArrowheads="1"/>
          </p:cNvSpPr>
          <p:nvPr/>
        </p:nvSpPr>
        <p:spPr bwMode="auto">
          <a:xfrm>
            <a:off x="5990204" y="1025384"/>
            <a:ext cx="2218679" cy="646331"/>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i="1" dirty="0">
                <a:solidFill>
                  <a:schemeClr val="tx1">
                    <a:lumMod val="75000"/>
                    <a:lumOff val="25000"/>
                  </a:schemeClr>
                </a:solidFill>
                <a:cs typeface="Arial" charset="0"/>
              </a:rPr>
              <a:t>Phase 3</a:t>
            </a:r>
          </a:p>
          <a:p>
            <a:pPr algn="ctr"/>
            <a:r>
              <a:rPr lang="en-US" altLang="ko-KR" b="1" dirty="0">
                <a:solidFill>
                  <a:schemeClr val="tx1">
                    <a:lumMod val="75000"/>
                    <a:lumOff val="25000"/>
                  </a:schemeClr>
                </a:solidFill>
                <a:cs typeface="Arial" charset="0"/>
              </a:rPr>
              <a:t>Nov 2020</a:t>
            </a:r>
            <a:endParaRPr lang="ko-KR" altLang="en-US" dirty="0">
              <a:solidFill>
                <a:schemeClr val="tx1">
                  <a:lumMod val="75000"/>
                  <a:lumOff val="25000"/>
                </a:schemeClr>
              </a:solidFill>
            </a:endParaRPr>
          </a:p>
        </p:txBody>
      </p:sp>
      <p:cxnSp>
        <p:nvCxnSpPr>
          <p:cNvPr id="55" name="Straight Connector 54">
            <a:extLst>
              <a:ext uri="{FF2B5EF4-FFF2-40B4-BE49-F238E27FC236}">
                <a16:creationId xmlns:a16="http://schemas.microsoft.com/office/drawing/2014/main" id="{D70EBD16-06F5-4E3B-9F5E-4FE99AFDE091}"/>
              </a:ext>
            </a:extLst>
          </p:cNvPr>
          <p:cNvCxnSpPr/>
          <p:nvPr/>
        </p:nvCxnSpPr>
        <p:spPr>
          <a:xfrm flipH="1">
            <a:off x="9960811" y="1676502"/>
            <a:ext cx="0" cy="471532"/>
          </a:xfrm>
          <a:prstGeom prst="line">
            <a:avLst/>
          </a:prstGeom>
          <a:ln w="38100">
            <a:solidFill>
              <a:schemeClr val="accent6"/>
            </a:solidFill>
            <a:headEnd type="oval" w="med" len="med"/>
          </a:ln>
        </p:spPr>
        <p:style>
          <a:lnRef idx="1">
            <a:schemeClr val="accent1"/>
          </a:lnRef>
          <a:fillRef idx="0">
            <a:schemeClr val="accent1"/>
          </a:fillRef>
          <a:effectRef idx="0">
            <a:schemeClr val="accent1"/>
          </a:effectRef>
          <a:fontRef idx="minor">
            <a:schemeClr val="tx1"/>
          </a:fontRef>
        </p:style>
      </p:cxnSp>
      <p:sp>
        <p:nvSpPr>
          <p:cNvPr id="56" name="직사각형 113">
            <a:extLst>
              <a:ext uri="{FF2B5EF4-FFF2-40B4-BE49-F238E27FC236}">
                <a16:creationId xmlns:a16="http://schemas.microsoft.com/office/drawing/2014/main" id="{08B09DCE-67D7-4E62-93E0-78060854D95D}"/>
              </a:ext>
            </a:extLst>
          </p:cNvPr>
          <p:cNvSpPr>
            <a:spLocks noChangeArrowheads="1"/>
          </p:cNvSpPr>
          <p:nvPr/>
        </p:nvSpPr>
        <p:spPr bwMode="auto">
          <a:xfrm>
            <a:off x="8838961" y="1025384"/>
            <a:ext cx="2218679" cy="646331"/>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i="1" dirty="0">
                <a:solidFill>
                  <a:schemeClr val="tx1">
                    <a:lumMod val="75000"/>
                    <a:lumOff val="25000"/>
                  </a:schemeClr>
                </a:solidFill>
                <a:cs typeface="Arial" charset="0"/>
              </a:rPr>
              <a:t>Phase 4</a:t>
            </a:r>
          </a:p>
          <a:p>
            <a:pPr algn="ctr"/>
            <a:r>
              <a:rPr lang="en-US" altLang="ko-KR" b="1" dirty="0">
                <a:solidFill>
                  <a:schemeClr val="tx1">
                    <a:lumMod val="75000"/>
                    <a:lumOff val="25000"/>
                  </a:schemeClr>
                </a:solidFill>
                <a:cs typeface="Arial" charset="0"/>
              </a:rPr>
              <a:t>Dec 2020</a:t>
            </a:r>
            <a:endParaRPr lang="ko-KR" altLang="en-US" dirty="0">
              <a:solidFill>
                <a:schemeClr val="tx1">
                  <a:lumMod val="75000"/>
                  <a:lumOff val="25000"/>
                </a:schemeClr>
              </a:solidFill>
            </a:endParaRPr>
          </a:p>
        </p:txBody>
      </p:sp>
      <p:sp>
        <p:nvSpPr>
          <p:cNvPr id="2" name="TextBox 1">
            <a:extLst>
              <a:ext uri="{FF2B5EF4-FFF2-40B4-BE49-F238E27FC236}">
                <a16:creationId xmlns:a16="http://schemas.microsoft.com/office/drawing/2014/main" id="{570091FF-4EB9-4441-A32C-CFFF621E517C}"/>
              </a:ext>
            </a:extLst>
          </p:cNvPr>
          <p:cNvSpPr txBox="1"/>
          <p:nvPr/>
        </p:nvSpPr>
        <p:spPr>
          <a:xfrm>
            <a:off x="483376" y="6048293"/>
            <a:ext cx="11604893" cy="276999"/>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*Our data is pertaining to the period: </a:t>
            </a:r>
            <a:r>
              <a:rPr lang="nb-NO" sz="1200" dirty="0">
                <a:latin typeface="Calibri" panose="020F0502020204030204" pitchFamily="34" charset="0"/>
                <a:cs typeface="Calibri" panose="020F0502020204030204" pitchFamily="34" charset="0"/>
              </a:rPr>
              <a:t>Jul 1, 2019 – Feb 29, 2020(Pre-Covid), and  </a:t>
            </a:r>
            <a:r>
              <a:rPr lang="en-US" sz="1200" u="none" strike="noStrike" cap="none" dirty="0">
                <a:latin typeface="Calibri" panose="020F0502020204030204" pitchFamily="34" charset="0"/>
                <a:cs typeface="Calibri" panose="020F0502020204030204" pitchFamily="34" charset="0"/>
              </a:rPr>
              <a:t>Mar 1, 2020 – Present (Post-</a:t>
            </a:r>
            <a:r>
              <a:rPr lang="en-US" sz="1200" u="none" strike="noStrike" cap="none" dirty="0" err="1">
                <a:latin typeface="Calibri" panose="020F0502020204030204" pitchFamily="34" charset="0"/>
                <a:cs typeface="Calibri" panose="020F0502020204030204" pitchFamily="34" charset="0"/>
              </a:rPr>
              <a:t>Covid</a:t>
            </a:r>
            <a:r>
              <a:rPr lang="en-US" sz="1200" u="none" strike="noStrike" cap="none"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Data Scraping</a:t>
            </a:r>
          </a:p>
        </p:txBody>
      </p:sp>
      <p:sp>
        <p:nvSpPr>
          <p:cNvPr id="9" name="Rectangle: Rounded Corners 8">
            <a:extLst>
              <a:ext uri="{FF2B5EF4-FFF2-40B4-BE49-F238E27FC236}">
                <a16:creationId xmlns:a16="http://schemas.microsoft.com/office/drawing/2014/main" id="{1D6D2217-8C84-42EE-9A1E-FE7595369725}"/>
              </a:ext>
            </a:extLst>
          </p:cNvPr>
          <p:cNvSpPr/>
          <p:nvPr/>
        </p:nvSpPr>
        <p:spPr>
          <a:xfrm>
            <a:off x="451466" y="856898"/>
            <a:ext cx="1553501" cy="410818"/>
          </a:xfrm>
          <a:prstGeom prst="roundRect">
            <a:avLst/>
          </a:prstGeom>
          <a:solidFill>
            <a:srgbClr val="095879"/>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solidFill>
                  <a:schemeClr val="bg1"/>
                </a:solidFill>
              </a:rPr>
              <a:t>Data Sources</a:t>
            </a:r>
          </a:p>
        </p:txBody>
      </p:sp>
      <p:sp>
        <p:nvSpPr>
          <p:cNvPr id="32" name="Rectangle: Rounded Corners 31">
            <a:extLst>
              <a:ext uri="{FF2B5EF4-FFF2-40B4-BE49-F238E27FC236}">
                <a16:creationId xmlns:a16="http://schemas.microsoft.com/office/drawing/2014/main" id="{78908771-F540-43CB-8703-61A14F557C27}"/>
              </a:ext>
            </a:extLst>
          </p:cNvPr>
          <p:cNvSpPr/>
          <p:nvPr/>
        </p:nvSpPr>
        <p:spPr>
          <a:xfrm>
            <a:off x="9859194" y="856898"/>
            <a:ext cx="1554480" cy="410818"/>
          </a:xfrm>
          <a:prstGeom prst="roundRect">
            <a:avLst/>
          </a:prstGeom>
          <a:solidFill>
            <a:srgbClr val="095879"/>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solidFill>
                  <a:schemeClr val="bg1"/>
                </a:solidFill>
              </a:rPr>
              <a:t>Master Data</a:t>
            </a:r>
          </a:p>
        </p:txBody>
      </p:sp>
      <p:pic>
        <p:nvPicPr>
          <p:cNvPr id="5" name="Picture 6" descr="YouTube logo and symbol, meaning, history, PNG">
            <a:extLst>
              <a:ext uri="{FF2B5EF4-FFF2-40B4-BE49-F238E27FC236}">
                <a16:creationId xmlns:a16="http://schemas.microsoft.com/office/drawing/2014/main" id="{4A9EEDBC-6F8C-4024-BC47-33403638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79" y="4637496"/>
            <a:ext cx="1384905" cy="8655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tact Us">
            <a:extLst>
              <a:ext uri="{FF2B5EF4-FFF2-40B4-BE49-F238E27FC236}">
                <a16:creationId xmlns:a16="http://schemas.microsoft.com/office/drawing/2014/main" id="{56F17554-80E0-49EA-8F7F-B17A5522B2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871" t="13268" r="12991" b="14063"/>
          <a:stretch/>
        </p:blipFill>
        <p:spPr bwMode="auto">
          <a:xfrm>
            <a:off x="808359" y="2472377"/>
            <a:ext cx="822122" cy="805818"/>
          </a:xfrm>
          <a:prstGeom prst="round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CBBEF688-E490-409F-9309-C761C5043433}"/>
              </a:ext>
            </a:extLst>
          </p:cNvPr>
          <p:cNvGrpSpPr>
            <a:grpSpLocks noChangeAspect="1"/>
          </p:cNvGrpSpPr>
          <p:nvPr/>
        </p:nvGrpSpPr>
        <p:grpSpPr>
          <a:xfrm>
            <a:off x="3243648" y="5832456"/>
            <a:ext cx="5488538" cy="1075505"/>
            <a:chOff x="3104168" y="5168152"/>
            <a:chExt cx="7420144" cy="1454013"/>
          </a:xfrm>
        </p:grpSpPr>
        <p:pic>
          <p:nvPicPr>
            <p:cNvPr id="1026" name="Picture 2" descr="12 Websites to Learn Python Programming for FREE — Best of Lot | by  javinpaul | Javarevisited | Medium">
              <a:extLst>
                <a:ext uri="{FF2B5EF4-FFF2-40B4-BE49-F238E27FC236}">
                  <a16:creationId xmlns:a16="http://schemas.microsoft.com/office/drawing/2014/main" id="{0057CDF8-BE8D-48C7-B2A3-7698524775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29" t="40058" r="26662" b="34786"/>
            <a:stretch/>
          </p:blipFill>
          <p:spPr bwMode="auto">
            <a:xfrm>
              <a:off x="8599178" y="5630258"/>
              <a:ext cx="1925134" cy="5297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iks/cbs Datacamp Spark Tutorial Notebook - Jupyter Notebook Icon - Free  Transparent PNG Clipart Images Download">
              <a:extLst>
                <a:ext uri="{FF2B5EF4-FFF2-40B4-BE49-F238E27FC236}">
                  <a16:creationId xmlns:a16="http://schemas.microsoft.com/office/drawing/2014/main" id="{C65A03EB-A6FD-4A64-A3A3-96C3ECA747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44" t="10388" r="28622" b="10939"/>
            <a:stretch/>
          </p:blipFill>
          <p:spPr bwMode="auto">
            <a:xfrm>
              <a:off x="7594830" y="5505996"/>
              <a:ext cx="780535" cy="780535"/>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E1189F2-92D4-4083-8C16-FF3E8876B6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4168" y="5168152"/>
              <a:ext cx="4306117" cy="1454013"/>
            </a:xfrm>
            <a:prstGeom prst="rect">
              <a:avLst/>
            </a:prstGeom>
          </p:spPr>
        </p:pic>
      </p:grpSp>
      <p:pic>
        <p:nvPicPr>
          <p:cNvPr id="1048" name="Picture 24" descr="Working with CSV files | Fund Recs">
            <a:extLst>
              <a:ext uri="{FF2B5EF4-FFF2-40B4-BE49-F238E27FC236}">
                <a16:creationId xmlns:a16="http://schemas.microsoft.com/office/drawing/2014/main" id="{D78DBC95-D780-4092-80AE-FF78981EDA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0167" y="1505437"/>
            <a:ext cx="628992" cy="6289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0C57745-CBCB-4F35-BAD0-1F861DA802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8649" y="1621404"/>
            <a:ext cx="628097" cy="628097"/>
          </a:xfrm>
          <a:prstGeom prst="rect">
            <a:avLst/>
          </a:prstGeom>
        </p:spPr>
      </p:pic>
      <p:sp>
        <p:nvSpPr>
          <p:cNvPr id="46" name="Rectangle: Rounded Corners 45">
            <a:extLst>
              <a:ext uri="{FF2B5EF4-FFF2-40B4-BE49-F238E27FC236}">
                <a16:creationId xmlns:a16="http://schemas.microsoft.com/office/drawing/2014/main" id="{EC0C78FE-12CF-419C-8AA6-A8633C7EF592}"/>
              </a:ext>
            </a:extLst>
          </p:cNvPr>
          <p:cNvSpPr/>
          <p:nvPr/>
        </p:nvSpPr>
        <p:spPr>
          <a:xfrm>
            <a:off x="2400953" y="2622848"/>
            <a:ext cx="1122702"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rPr>
              <a:t>Snscrape</a:t>
            </a:r>
          </a:p>
        </p:txBody>
      </p:sp>
      <p:sp>
        <p:nvSpPr>
          <p:cNvPr id="48" name="Rectangle: Rounded Corners 47">
            <a:extLst>
              <a:ext uri="{FF2B5EF4-FFF2-40B4-BE49-F238E27FC236}">
                <a16:creationId xmlns:a16="http://schemas.microsoft.com/office/drawing/2014/main" id="{EF27D212-5A15-4452-9703-62197CE3FBF5}"/>
              </a:ext>
            </a:extLst>
          </p:cNvPr>
          <p:cNvSpPr/>
          <p:nvPr/>
        </p:nvSpPr>
        <p:spPr>
          <a:xfrm>
            <a:off x="2400953" y="1752777"/>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Hashtag keywords</a:t>
            </a:r>
          </a:p>
        </p:txBody>
      </p:sp>
      <p:sp>
        <p:nvSpPr>
          <p:cNvPr id="49" name="Rectangle: Rounded Corners 48">
            <a:extLst>
              <a:ext uri="{FF2B5EF4-FFF2-40B4-BE49-F238E27FC236}">
                <a16:creationId xmlns:a16="http://schemas.microsoft.com/office/drawing/2014/main" id="{63D35866-DA4E-4954-B0C3-7D69D21D8E09}"/>
              </a:ext>
            </a:extLst>
          </p:cNvPr>
          <p:cNvSpPr/>
          <p:nvPr/>
        </p:nvSpPr>
        <p:spPr>
          <a:xfrm>
            <a:off x="5200063" y="2622441"/>
            <a:ext cx="1122702"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rPr>
              <a:t>Tweepy API</a:t>
            </a:r>
          </a:p>
        </p:txBody>
      </p:sp>
      <p:sp>
        <p:nvSpPr>
          <p:cNvPr id="50" name="Rectangle: Rounded Corners 49">
            <a:extLst>
              <a:ext uri="{FF2B5EF4-FFF2-40B4-BE49-F238E27FC236}">
                <a16:creationId xmlns:a16="http://schemas.microsoft.com/office/drawing/2014/main" id="{89A522AD-D0A7-4077-B693-AC9A56CC7E6B}"/>
              </a:ext>
            </a:extLst>
          </p:cNvPr>
          <p:cNvSpPr/>
          <p:nvPr/>
        </p:nvSpPr>
        <p:spPr>
          <a:xfrm>
            <a:off x="6599618" y="2627927"/>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Tweet attributes</a:t>
            </a:r>
          </a:p>
        </p:txBody>
      </p:sp>
      <p:sp>
        <p:nvSpPr>
          <p:cNvPr id="51" name="Rectangle: Rounded Corners 50">
            <a:extLst>
              <a:ext uri="{FF2B5EF4-FFF2-40B4-BE49-F238E27FC236}">
                <a16:creationId xmlns:a16="http://schemas.microsoft.com/office/drawing/2014/main" id="{A2431E65-64FD-49DE-B4DF-F7FCF9E95CE0}"/>
              </a:ext>
            </a:extLst>
          </p:cNvPr>
          <p:cNvSpPr/>
          <p:nvPr/>
        </p:nvSpPr>
        <p:spPr>
          <a:xfrm>
            <a:off x="3800508" y="2622441"/>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Tweet ids</a:t>
            </a:r>
          </a:p>
        </p:txBody>
      </p:sp>
      <p:sp>
        <p:nvSpPr>
          <p:cNvPr id="52" name="Rectangle: Rounded Corners 51">
            <a:extLst>
              <a:ext uri="{FF2B5EF4-FFF2-40B4-BE49-F238E27FC236}">
                <a16:creationId xmlns:a16="http://schemas.microsoft.com/office/drawing/2014/main" id="{A4D6ECDF-3D1C-40CE-91DB-9B82F84F4E35}"/>
              </a:ext>
            </a:extLst>
          </p:cNvPr>
          <p:cNvSpPr/>
          <p:nvPr/>
        </p:nvSpPr>
        <p:spPr>
          <a:xfrm>
            <a:off x="7999173" y="2622441"/>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Unique Tweets</a:t>
            </a:r>
          </a:p>
        </p:txBody>
      </p:sp>
      <p:pic>
        <p:nvPicPr>
          <p:cNvPr id="54" name="Picture 24" descr="Working with CSV files | Fund Recs">
            <a:extLst>
              <a:ext uri="{FF2B5EF4-FFF2-40B4-BE49-F238E27FC236}">
                <a16:creationId xmlns:a16="http://schemas.microsoft.com/office/drawing/2014/main" id="{7A38E0CC-B547-4B53-AF72-4ECD4201D5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0167" y="2139630"/>
            <a:ext cx="628992" cy="62899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CCD0A63E-6A07-4EDC-9CC8-1E548DCA05EC}"/>
              </a:ext>
            </a:extLst>
          </p:cNvPr>
          <p:cNvCxnSpPr>
            <a:stCxn id="1036" idx="3"/>
            <a:endCxn id="46" idx="1"/>
          </p:cNvCxnSpPr>
          <p:nvPr/>
        </p:nvCxnSpPr>
        <p:spPr>
          <a:xfrm flipV="1">
            <a:off x="1630481" y="2872039"/>
            <a:ext cx="770472" cy="3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79DED7A-0395-4047-A4C7-B87A8D772663}"/>
              </a:ext>
            </a:extLst>
          </p:cNvPr>
          <p:cNvCxnSpPr>
            <a:stCxn id="46" idx="3"/>
            <a:endCxn id="51" idx="1"/>
          </p:cNvCxnSpPr>
          <p:nvPr/>
        </p:nvCxnSpPr>
        <p:spPr>
          <a:xfrm flipV="1">
            <a:off x="3523655" y="2871632"/>
            <a:ext cx="276853" cy="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78AFD8E-39B5-4ACF-B887-F623B6305948}"/>
              </a:ext>
            </a:extLst>
          </p:cNvPr>
          <p:cNvCxnSpPr>
            <a:stCxn id="51" idx="3"/>
            <a:endCxn id="49" idx="1"/>
          </p:cNvCxnSpPr>
          <p:nvPr/>
        </p:nvCxnSpPr>
        <p:spPr>
          <a:xfrm>
            <a:off x="4923210" y="2871632"/>
            <a:ext cx="276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743CB0-4D09-4A7C-9470-F6B8EAE441E8}"/>
              </a:ext>
            </a:extLst>
          </p:cNvPr>
          <p:cNvCxnSpPr>
            <a:stCxn id="49" idx="3"/>
            <a:endCxn id="50" idx="1"/>
          </p:cNvCxnSpPr>
          <p:nvPr/>
        </p:nvCxnSpPr>
        <p:spPr>
          <a:xfrm>
            <a:off x="6322765" y="2871632"/>
            <a:ext cx="276853" cy="5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94A8F33-5C45-4DA5-9867-80EBD2F16575}"/>
              </a:ext>
            </a:extLst>
          </p:cNvPr>
          <p:cNvCxnSpPr>
            <a:stCxn id="50" idx="3"/>
            <a:endCxn id="52" idx="1"/>
          </p:cNvCxnSpPr>
          <p:nvPr/>
        </p:nvCxnSpPr>
        <p:spPr>
          <a:xfrm flipV="1">
            <a:off x="7722320" y="2871632"/>
            <a:ext cx="276853" cy="54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0C3F131-8A3F-41B0-B496-2BCE3207DCE3}"/>
              </a:ext>
            </a:extLst>
          </p:cNvPr>
          <p:cNvCxnSpPr>
            <a:stCxn id="48" idx="2"/>
            <a:endCxn id="46" idx="0"/>
          </p:cNvCxnSpPr>
          <p:nvPr/>
        </p:nvCxnSpPr>
        <p:spPr>
          <a:xfrm>
            <a:off x="2962304" y="2251159"/>
            <a:ext cx="0" cy="371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FF82C3A-40D1-4AEA-B3E7-4221732A8306}"/>
              </a:ext>
            </a:extLst>
          </p:cNvPr>
          <p:cNvCxnSpPr>
            <a:stCxn id="51" idx="0"/>
            <a:endCxn id="16" idx="2"/>
          </p:cNvCxnSpPr>
          <p:nvPr/>
        </p:nvCxnSpPr>
        <p:spPr>
          <a:xfrm flipV="1">
            <a:off x="4361859" y="2249501"/>
            <a:ext cx="839" cy="372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650120-2045-4B40-9292-E13BB6F9125D}"/>
              </a:ext>
            </a:extLst>
          </p:cNvPr>
          <p:cNvCxnSpPr>
            <a:stCxn id="52" idx="3"/>
            <a:endCxn id="1048" idx="1"/>
          </p:cNvCxnSpPr>
          <p:nvPr/>
        </p:nvCxnSpPr>
        <p:spPr>
          <a:xfrm flipV="1">
            <a:off x="9121875" y="1819933"/>
            <a:ext cx="518292" cy="10516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4EBCCA0-C3BF-483F-A0CF-54FF5B6DD865}"/>
              </a:ext>
            </a:extLst>
          </p:cNvPr>
          <p:cNvCxnSpPr>
            <a:stCxn id="52" idx="3"/>
            <a:endCxn id="54" idx="1"/>
          </p:cNvCxnSpPr>
          <p:nvPr/>
        </p:nvCxnSpPr>
        <p:spPr>
          <a:xfrm flipV="1">
            <a:off x="9121875" y="2454126"/>
            <a:ext cx="518292" cy="41750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5D0AD78-F39E-4473-B12E-8D8C369014E7}"/>
              </a:ext>
            </a:extLst>
          </p:cNvPr>
          <p:cNvSpPr txBox="1"/>
          <p:nvPr/>
        </p:nvSpPr>
        <p:spPr>
          <a:xfrm>
            <a:off x="10231017" y="1679399"/>
            <a:ext cx="1354179" cy="292388"/>
          </a:xfrm>
          <a:prstGeom prst="rect">
            <a:avLst/>
          </a:prstGeom>
          <a:noFill/>
        </p:spPr>
        <p:txBody>
          <a:bodyPr wrap="square" rtlCol="0">
            <a:spAutoFit/>
          </a:bodyPr>
          <a:lstStyle/>
          <a:p>
            <a:r>
              <a:rPr lang="en-US" sz="1300" b="1" dirty="0"/>
              <a:t>Pre-</a:t>
            </a:r>
            <a:r>
              <a:rPr lang="en-US" sz="1300" b="1" dirty="0" err="1"/>
              <a:t>covid</a:t>
            </a:r>
            <a:r>
              <a:rPr lang="en-US" sz="1300" b="1" dirty="0"/>
              <a:t> tweets</a:t>
            </a:r>
          </a:p>
        </p:txBody>
      </p:sp>
      <p:sp>
        <p:nvSpPr>
          <p:cNvPr id="76" name="TextBox 75">
            <a:extLst>
              <a:ext uri="{FF2B5EF4-FFF2-40B4-BE49-F238E27FC236}">
                <a16:creationId xmlns:a16="http://schemas.microsoft.com/office/drawing/2014/main" id="{8C423B5D-3B36-455F-84EF-4A9F3C2B64E9}"/>
              </a:ext>
            </a:extLst>
          </p:cNvPr>
          <p:cNvSpPr txBox="1"/>
          <p:nvPr/>
        </p:nvSpPr>
        <p:spPr>
          <a:xfrm>
            <a:off x="10197461" y="2327713"/>
            <a:ext cx="1438069" cy="292388"/>
          </a:xfrm>
          <a:prstGeom prst="rect">
            <a:avLst/>
          </a:prstGeom>
          <a:noFill/>
        </p:spPr>
        <p:txBody>
          <a:bodyPr wrap="square" rtlCol="0">
            <a:spAutoFit/>
          </a:bodyPr>
          <a:lstStyle/>
          <a:p>
            <a:pPr algn="ctr"/>
            <a:r>
              <a:rPr lang="en-US" sz="1300" b="1" dirty="0"/>
              <a:t>Post-</a:t>
            </a:r>
            <a:r>
              <a:rPr lang="en-US" sz="1300" b="1" dirty="0" err="1"/>
              <a:t>covid</a:t>
            </a:r>
            <a:r>
              <a:rPr lang="en-US" sz="1300" b="1" dirty="0"/>
              <a:t> tweets</a:t>
            </a:r>
          </a:p>
        </p:txBody>
      </p:sp>
      <p:sp>
        <p:nvSpPr>
          <p:cNvPr id="77" name="TextBox 76">
            <a:extLst>
              <a:ext uri="{FF2B5EF4-FFF2-40B4-BE49-F238E27FC236}">
                <a16:creationId xmlns:a16="http://schemas.microsoft.com/office/drawing/2014/main" id="{423E634E-08B1-4609-B6E3-1A05C75D0903}"/>
              </a:ext>
            </a:extLst>
          </p:cNvPr>
          <p:cNvSpPr txBox="1"/>
          <p:nvPr/>
        </p:nvSpPr>
        <p:spPr>
          <a:xfrm>
            <a:off x="3930827" y="1323940"/>
            <a:ext cx="862064" cy="292388"/>
          </a:xfrm>
          <a:prstGeom prst="rect">
            <a:avLst/>
          </a:prstGeom>
          <a:noFill/>
        </p:spPr>
        <p:txBody>
          <a:bodyPr wrap="square" rtlCol="0">
            <a:spAutoFit/>
          </a:bodyPr>
          <a:lstStyle/>
          <a:p>
            <a:r>
              <a:rPr lang="en-US" sz="1300" b="1" dirty="0"/>
              <a:t>Tweet ids</a:t>
            </a:r>
          </a:p>
        </p:txBody>
      </p:sp>
      <p:sp>
        <p:nvSpPr>
          <p:cNvPr id="83" name="TextBox 82">
            <a:extLst>
              <a:ext uri="{FF2B5EF4-FFF2-40B4-BE49-F238E27FC236}">
                <a16:creationId xmlns:a16="http://schemas.microsoft.com/office/drawing/2014/main" id="{376AAA61-9CF6-4BBD-81BC-B4B724B426ED}"/>
              </a:ext>
            </a:extLst>
          </p:cNvPr>
          <p:cNvSpPr txBox="1"/>
          <p:nvPr/>
        </p:nvSpPr>
        <p:spPr>
          <a:xfrm>
            <a:off x="4986120" y="1825552"/>
            <a:ext cx="2389631" cy="461665"/>
          </a:xfrm>
          <a:prstGeom prst="rect">
            <a:avLst/>
          </a:prstGeom>
          <a:solidFill>
            <a:schemeClr val="bg1"/>
          </a:solidFill>
          <a:ln>
            <a:solidFill>
              <a:srgbClr val="095879"/>
            </a:solidFill>
          </a:ln>
        </p:spPr>
        <p:txBody>
          <a:bodyPr wrap="square" rtlCol="0">
            <a:spAutoFit/>
          </a:bodyPr>
          <a:lstStyle/>
          <a:p>
            <a:pPr algn="ctr"/>
            <a:r>
              <a:rPr lang="en-IN" sz="1200" dirty="0"/>
              <a:t>Batch processing of 50 tweet ids. Uses ‘api.statuses_lookup’ function</a:t>
            </a:r>
            <a:endParaRPr lang="en-US" sz="1200" dirty="0"/>
          </a:p>
        </p:txBody>
      </p:sp>
      <p:cxnSp>
        <p:nvCxnSpPr>
          <p:cNvPr id="61" name="Straight Arrow Connector 60">
            <a:extLst>
              <a:ext uri="{FF2B5EF4-FFF2-40B4-BE49-F238E27FC236}">
                <a16:creationId xmlns:a16="http://schemas.microsoft.com/office/drawing/2014/main" id="{98E9E524-FCEA-4A0B-92DA-B6CA332E0DF8}"/>
              </a:ext>
            </a:extLst>
          </p:cNvPr>
          <p:cNvCxnSpPr>
            <a:cxnSpLocks/>
            <a:stCxn id="83" idx="2"/>
            <a:endCxn id="49" idx="0"/>
          </p:cNvCxnSpPr>
          <p:nvPr/>
        </p:nvCxnSpPr>
        <p:spPr>
          <a:xfrm flipH="1">
            <a:off x="5761414" y="2287217"/>
            <a:ext cx="419522" cy="335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534F7E07-10C6-4AB1-88B4-D28574C9E1D1}"/>
              </a:ext>
            </a:extLst>
          </p:cNvPr>
          <p:cNvSpPr/>
          <p:nvPr/>
        </p:nvSpPr>
        <p:spPr>
          <a:xfrm>
            <a:off x="3800508" y="4821087"/>
            <a:ext cx="1122702"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rPr>
              <a:t>YouTube API</a:t>
            </a:r>
          </a:p>
        </p:txBody>
      </p:sp>
      <p:pic>
        <p:nvPicPr>
          <p:cNvPr id="88" name="Picture 87">
            <a:extLst>
              <a:ext uri="{FF2B5EF4-FFF2-40B4-BE49-F238E27FC236}">
                <a16:creationId xmlns:a16="http://schemas.microsoft.com/office/drawing/2014/main" id="{53A5B2BC-D84C-49DB-BF94-B65A87D11A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7810" y="3816792"/>
            <a:ext cx="628097" cy="628097"/>
          </a:xfrm>
          <a:prstGeom prst="rect">
            <a:avLst/>
          </a:prstGeom>
        </p:spPr>
      </p:pic>
      <p:cxnSp>
        <p:nvCxnSpPr>
          <p:cNvPr id="63" name="Straight Arrow Connector 62">
            <a:extLst>
              <a:ext uri="{FF2B5EF4-FFF2-40B4-BE49-F238E27FC236}">
                <a16:creationId xmlns:a16="http://schemas.microsoft.com/office/drawing/2014/main" id="{B3B773A5-B244-41B4-9922-3783E5E0E7DF}"/>
              </a:ext>
            </a:extLst>
          </p:cNvPr>
          <p:cNvCxnSpPr>
            <a:stCxn id="5" idx="3"/>
            <a:endCxn id="86" idx="1"/>
          </p:cNvCxnSpPr>
          <p:nvPr/>
        </p:nvCxnSpPr>
        <p:spPr>
          <a:xfrm flipV="1">
            <a:off x="1856984" y="5070278"/>
            <a:ext cx="19435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E1A4A66-49FE-4EA7-A8A7-CEEAED8EA3C4}"/>
              </a:ext>
            </a:extLst>
          </p:cNvPr>
          <p:cNvSpPr txBox="1"/>
          <p:nvPr/>
        </p:nvSpPr>
        <p:spPr>
          <a:xfrm>
            <a:off x="3566636" y="3335637"/>
            <a:ext cx="1590444" cy="492443"/>
          </a:xfrm>
          <a:prstGeom prst="rect">
            <a:avLst/>
          </a:prstGeom>
          <a:noFill/>
        </p:spPr>
        <p:txBody>
          <a:bodyPr wrap="square" rtlCol="0">
            <a:spAutoFit/>
          </a:bodyPr>
          <a:lstStyle/>
          <a:p>
            <a:pPr algn="ctr"/>
            <a:r>
              <a:rPr lang="en-US" sz="1300" b="1" dirty="0"/>
              <a:t>YouTube urls (manually selected)</a:t>
            </a:r>
          </a:p>
        </p:txBody>
      </p:sp>
      <p:cxnSp>
        <p:nvCxnSpPr>
          <p:cNvPr id="65" name="Straight Arrow Connector 64">
            <a:extLst>
              <a:ext uri="{FF2B5EF4-FFF2-40B4-BE49-F238E27FC236}">
                <a16:creationId xmlns:a16="http://schemas.microsoft.com/office/drawing/2014/main" id="{1B8F50AC-2FF8-4096-885E-3D8C66438A19}"/>
              </a:ext>
            </a:extLst>
          </p:cNvPr>
          <p:cNvCxnSpPr>
            <a:stCxn id="88" idx="2"/>
            <a:endCxn id="86" idx="0"/>
          </p:cNvCxnSpPr>
          <p:nvPr/>
        </p:nvCxnSpPr>
        <p:spPr>
          <a:xfrm>
            <a:off x="4361859" y="4444889"/>
            <a:ext cx="0" cy="376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A66443E5-03BF-46BA-984C-74AC6DA67325}"/>
              </a:ext>
            </a:extLst>
          </p:cNvPr>
          <p:cNvSpPr/>
          <p:nvPr/>
        </p:nvSpPr>
        <p:spPr>
          <a:xfrm>
            <a:off x="5200063" y="4821087"/>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Comment attributes</a:t>
            </a:r>
          </a:p>
        </p:txBody>
      </p:sp>
      <p:sp>
        <p:nvSpPr>
          <p:cNvPr id="95" name="Rectangle: Rounded Corners 94">
            <a:extLst>
              <a:ext uri="{FF2B5EF4-FFF2-40B4-BE49-F238E27FC236}">
                <a16:creationId xmlns:a16="http://schemas.microsoft.com/office/drawing/2014/main" id="{518E7289-1CDA-451D-9529-D50186CDF10F}"/>
              </a:ext>
            </a:extLst>
          </p:cNvPr>
          <p:cNvSpPr/>
          <p:nvPr/>
        </p:nvSpPr>
        <p:spPr>
          <a:xfrm>
            <a:off x="7999173" y="4821087"/>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Unique Comments</a:t>
            </a:r>
          </a:p>
        </p:txBody>
      </p:sp>
      <p:sp>
        <p:nvSpPr>
          <p:cNvPr id="96" name="TextBox 95">
            <a:extLst>
              <a:ext uri="{FF2B5EF4-FFF2-40B4-BE49-F238E27FC236}">
                <a16:creationId xmlns:a16="http://schemas.microsoft.com/office/drawing/2014/main" id="{56C74EE0-A3E2-4908-AE76-3637CF9B7D19}"/>
              </a:ext>
            </a:extLst>
          </p:cNvPr>
          <p:cNvSpPr txBox="1"/>
          <p:nvPr/>
        </p:nvSpPr>
        <p:spPr>
          <a:xfrm>
            <a:off x="7520859" y="3497733"/>
            <a:ext cx="1583939" cy="1015663"/>
          </a:xfrm>
          <a:prstGeom prst="rect">
            <a:avLst/>
          </a:prstGeom>
          <a:solidFill>
            <a:schemeClr val="bg1"/>
          </a:solidFill>
          <a:ln>
            <a:solidFill>
              <a:srgbClr val="095879"/>
            </a:solidFill>
          </a:ln>
        </p:spPr>
        <p:txBody>
          <a:bodyPr wrap="square" rtlCol="0">
            <a:spAutoFit/>
          </a:bodyPr>
          <a:lstStyle/>
          <a:p>
            <a:pPr algn="ctr"/>
            <a:r>
              <a:rPr lang="en-IN" sz="1200" dirty="0"/>
              <a:t>Duplicate records (based on id) and records that fall outside of the date range were removed</a:t>
            </a:r>
            <a:endParaRPr lang="en-US" sz="1200" dirty="0"/>
          </a:p>
        </p:txBody>
      </p:sp>
      <p:cxnSp>
        <p:nvCxnSpPr>
          <p:cNvPr id="67" name="Straight Arrow Connector 66">
            <a:extLst>
              <a:ext uri="{FF2B5EF4-FFF2-40B4-BE49-F238E27FC236}">
                <a16:creationId xmlns:a16="http://schemas.microsoft.com/office/drawing/2014/main" id="{5319D8FE-27C7-4463-830C-3AB75D05BAAC}"/>
              </a:ext>
            </a:extLst>
          </p:cNvPr>
          <p:cNvCxnSpPr>
            <a:cxnSpLocks/>
            <a:stCxn id="96" idx="2"/>
            <a:endCxn id="95" idx="0"/>
          </p:cNvCxnSpPr>
          <p:nvPr/>
        </p:nvCxnSpPr>
        <p:spPr>
          <a:xfrm>
            <a:off x="8312829" y="4513396"/>
            <a:ext cx="247695" cy="307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F302F34B-D19D-4E09-9FCF-3778CFB2C749}"/>
              </a:ext>
            </a:extLst>
          </p:cNvPr>
          <p:cNvSpPr/>
          <p:nvPr/>
        </p:nvSpPr>
        <p:spPr>
          <a:xfrm>
            <a:off x="5081106" y="852061"/>
            <a:ext cx="2029787" cy="410818"/>
          </a:xfrm>
          <a:prstGeom prst="roundRect">
            <a:avLst/>
          </a:prstGeom>
          <a:solidFill>
            <a:srgbClr val="095879"/>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a:solidFill>
                  <a:schemeClr val="bg1"/>
                </a:solidFill>
              </a:rPr>
              <a:t>Process Workflow</a:t>
            </a:r>
          </a:p>
        </p:txBody>
      </p:sp>
      <p:cxnSp>
        <p:nvCxnSpPr>
          <p:cNvPr id="73" name="Straight Arrow Connector 72">
            <a:extLst>
              <a:ext uri="{FF2B5EF4-FFF2-40B4-BE49-F238E27FC236}">
                <a16:creationId xmlns:a16="http://schemas.microsoft.com/office/drawing/2014/main" id="{FA040BF4-E71A-40FF-B043-CB0161B35EE1}"/>
              </a:ext>
            </a:extLst>
          </p:cNvPr>
          <p:cNvCxnSpPr>
            <a:stCxn id="86" idx="3"/>
            <a:endCxn id="94" idx="1"/>
          </p:cNvCxnSpPr>
          <p:nvPr/>
        </p:nvCxnSpPr>
        <p:spPr>
          <a:xfrm>
            <a:off x="4923210" y="5070278"/>
            <a:ext cx="276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E2CD660-8F1B-42D1-BD48-5CAF7F4F09F2}"/>
              </a:ext>
            </a:extLst>
          </p:cNvPr>
          <p:cNvCxnSpPr>
            <a:cxnSpLocks/>
            <a:stCxn id="109" idx="3"/>
            <a:endCxn id="95" idx="1"/>
          </p:cNvCxnSpPr>
          <p:nvPr/>
        </p:nvCxnSpPr>
        <p:spPr>
          <a:xfrm flipV="1">
            <a:off x="7716902" y="5070278"/>
            <a:ext cx="282271" cy="2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961D15D2-C290-4B6B-9DEB-3D6C6BB5FAAF}"/>
              </a:ext>
            </a:extLst>
          </p:cNvPr>
          <p:cNvSpPr/>
          <p:nvPr/>
        </p:nvSpPr>
        <p:spPr>
          <a:xfrm>
            <a:off x="6594200" y="4823194"/>
            <a:ext cx="1122702"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English comments</a:t>
            </a:r>
          </a:p>
        </p:txBody>
      </p:sp>
      <p:cxnSp>
        <p:nvCxnSpPr>
          <p:cNvPr id="118" name="Straight Arrow Connector 117">
            <a:extLst>
              <a:ext uri="{FF2B5EF4-FFF2-40B4-BE49-F238E27FC236}">
                <a16:creationId xmlns:a16="http://schemas.microsoft.com/office/drawing/2014/main" id="{2CE8872E-0D3B-47CF-B31E-1D27F1C330D2}"/>
              </a:ext>
            </a:extLst>
          </p:cNvPr>
          <p:cNvCxnSpPr>
            <a:cxnSpLocks/>
            <a:stCxn id="94" idx="3"/>
            <a:endCxn id="109" idx="1"/>
          </p:cNvCxnSpPr>
          <p:nvPr/>
        </p:nvCxnSpPr>
        <p:spPr>
          <a:xfrm>
            <a:off x="6322765" y="5070278"/>
            <a:ext cx="271435" cy="21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138DCED-B154-465E-8E06-32288FDB3C12}"/>
              </a:ext>
            </a:extLst>
          </p:cNvPr>
          <p:cNvSpPr txBox="1"/>
          <p:nvPr/>
        </p:nvSpPr>
        <p:spPr>
          <a:xfrm>
            <a:off x="5960456" y="3829437"/>
            <a:ext cx="1347340" cy="646331"/>
          </a:xfrm>
          <a:prstGeom prst="rect">
            <a:avLst/>
          </a:prstGeom>
          <a:solidFill>
            <a:schemeClr val="bg1"/>
          </a:solidFill>
          <a:ln>
            <a:solidFill>
              <a:srgbClr val="095879"/>
            </a:solidFill>
          </a:ln>
        </p:spPr>
        <p:txBody>
          <a:bodyPr wrap="square" rtlCol="0">
            <a:spAutoFit/>
          </a:bodyPr>
          <a:lstStyle/>
          <a:p>
            <a:pPr algn="ctr"/>
            <a:r>
              <a:rPr lang="en-IN" sz="1200" dirty="0"/>
              <a:t>English comments were filtered using ‘langdetect’ library</a:t>
            </a:r>
            <a:endParaRPr lang="en-US" sz="1200" dirty="0"/>
          </a:p>
        </p:txBody>
      </p:sp>
      <p:cxnSp>
        <p:nvCxnSpPr>
          <p:cNvPr id="100" name="Straight Arrow Connector 99">
            <a:extLst>
              <a:ext uri="{FF2B5EF4-FFF2-40B4-BE49-F238E27FC236}">
                <a16:creationId xmlns:a16="http://schemas.microsoft.com/office/drawing/2014/main" id="{68624EA6-FF01-4867-AB83-BC8530B3E550}"/>
              </a:ext>
            </a:extLst>
          </p:cNvPr>
          <p:cNvCxnSpPr>
            <a:cxnSpLocks/>
            <a:stCxn id="121" idx="2"/>
            <a:endCxn id="109" idx="0"/>
          </p:cNvCxnSpPr>
          <p:nvPr/>
        </p:nvCxnSpPr>
        <p:spPr>
          <a:xfrm>
            <a:off x="6634126" y="4475768"/>
            <a:ext cx="521425" cy="3474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4" descr="Working with CSV files | Fund Recs">
            <a:extLst>
              <a:ext uri="{FF2B5EF4-FFF2-40B4-BE49-F238E27FC236}">
                <a16:creationId xmlns:a16="http://schemas.microsoft.com/office/drawing/2014/main" id="{69F6E0F6-DF27-47C6-9412-388B139B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6492" y="4369814"/>
            <a:ext cx="628992" cy="6289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4" descr="Working with CSV files | Fund Recs">
            <a:extLst>
              <a:ext uri="{FF2B5EF4-FFF2-40B4-BE49-F238E27FC236}">
                <a16:creationId xmlns:a16="http://schemas.microsoft.com/office/drawing/2014/main" id="{775EFF93-6C86-4F5E-BCC2-CDF05A879D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6492" y="5171787"/>
            <a:ext cx="628992" cy="628992"/>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39A36E8B-C9E2-448E-B45A-245BADD22829}"/>
              </a:ext>
            </a:extLst>
          </p:cNvPr>
          <p:cNvSpPr txBox="1"/>
          <p:nvPr/>
        </p:nvSpPr>
        <p:spPr>
          <a:xfrm>
            <a:off x="10227342" y="4552165"/>
            <a:ext cx="1638302" cy="292388"/>
          </a:xfrm>
          <a:prstGeom prst="rect">
            <a:avLst/>
          </a:prstGeom>
          <a:noFill/>
        </p:spPr>
        <p:txBody>
          <a:bodyPr wrap="square" rtlCol="0">
            <a:spAutoFit/>
          </a:bodyPr>
          <a:lstStyle/>
          <a:p>
            <a:r>
              <a:rPr lang="en-US" sz="1300" b="1" dirty="0"/>
              <a:t>Pre-</a:t>
            </a:r>
            <a:r>
              <a:rPr lang="en-US" sz="1300" b="1" dirty="0" err="1"/>
              <a:t>covid</a:t>
            </a:r>
            <a:r>
              <a:rPr lang="en-US" sz="1300" b="1" dirty="0"/>
              <a:t> comments</a:t>
            </a:r>
          </a:p>
        </p:txBody>
      </p:sp>
      <p:sp>
        <p:nvSpPr>
          <p:cNvPr id="130" name="TextBox 129">
            <a:extLst>
              <a:ext uri="{FF2B5EF4-FFF2-40B4-BE49-F238E27FC236}">
                <a16:creationId xmlns:a16="http://schemas.microsoft.com/office/drawing/2014/main" id="{1E427438-C7DA-4C6C-9816-4E16ED10AB2F}"/>
              </a:ext>
            </a:extLst>
          </p:cNvPr>
          <p:cNvSpPr txBox="1"/>
          <p:nvPr/>
        </p:nvSpPr>
        <p:spPr>
          <a:xfrm>
            <a:off x="10193786" y="5359870"/>
            <a:ext cx="1671858" cy="292388"/>
          </a:xfrm>
          <a:prstGeom prst="rect">
            <a:avLst/>
          </a:prstGeom>
          <a:noFill/>
        </p:spPr>
        <p:txBody>
          <a:bodyPr wrap="square" rtlCol="0">
            <a:spAutoFit/>
          </a:bodyPr>
          <a:lstStyle/>
          <a:p>
            <a:pPr algn="ctr"/>
            <a:r>
              <a:rPr lang="en-US" sz="1300" b="1" dirty="0"/>
              <a:t>Post-</a:t>
            </a:r>
            <a:r>
              <a:rPr lang="en-US" sz="1300" b="1" dirty="0" err="1"/>
              <a:t>covid</a:t>
            </a:r>
            <a:r>
              <a:rPr lang="en-US" sz="1300" b="1" dirty="0"/>
              <a:t> comments</a:t>
            </a:r>
          </a:p>
        </p:txBody>
      </p:sp>
      <p:sp>
        <p:nvSpPr>
          <p:cNvPr id="132" name="Rectangle: Rounded Corners 131">
            <a:extLst>
              <a:ext uri="{FF2B5EF4-FFF2-40B4-BE49-F238E27FC236}">
                <a16:creationId xmlns:a16="http://schemas.microsoft.com/office/drawing/2014/main" id="{EF869925-A18D-4E40-8F9A-36E4A60A43FE}"/>
              </a:ext>
            </a:extLst>
          </p:cNvPr>
          <p:cNvSpPr/>
          <p:nvPr/>
        </p:nvSpPr>
        <p:spPr>
          <a:xfrm>
            <a:off x="2399787" y="4214498"/>
            <a:ext cx="1122702"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rPr>
              <a:t>Selenium</a:t>
            </a:r>
          </a:p>
        </p:txBody>
      </p:sp>
      <p:sp>
        <p:nvSpPr>
          <p:cNvPr id="133" name="Rectangle: Rounded Corners 132">
            <a:extLst>
              <a:ext uri="{FF2B5EF4-FFF2-40B4-BE49-F238E27FC236}">
                <a16:creationId xmlns:a16="http://schemas.microsoft.com/office/drawing/2014/main" id="{F4FF3145-7431-4C06-9062-764314D51FCF}"/>
              </a:ext>
            </a:extLst>
          </p:cNvPr>
          <p:cNvSpPr/>
          <p:nvPr/>
        </p:nvSpPr>
        <p:spPr>
          <a:xfrm>
            <a:off x="2399787" y="5387144"/>
            <a:ext cx="1122702"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600" b="1" dirty="0">
                <a:solidFill>
                  <a:schemeClr val="bg1"/>
                </a:solidFill>
              </a:rPr>
              <a:t>YouTube OAuth2.0</a:t>
            </a:r>
          </a:p>
        </p:txBody>
      </p:sp>
      <p:sp>
        <p:nvSpPr>
          <p:cNvPr id="134" name="TextBox 133">
            <a:extLst>
              <a:ext uri="{FF2B5EF4-FFF2-40B4-BE49-F238E27FC236}">
                <a16:creationId xmlns:a16="http://schemas.microsoft.com/office/drawing/2014/main" id="{67D3DF89-745D-477A-ABFB-8F92C44ABA74}"/>
              </a:ext>
            </a:extLst>
          </p:cNvPr>
          <p:cNvSpPr txBox="1"/>
          <p:nvPr/>
        </p:nvSpPr>
        <p:spPr>
          <a:xfrm>
            <a:off x="2400953" y="3128614"/>
            <a:ext cx="1139770" cy="292388"/>
          </a:xfrm>
          <a:prstGeom prst="rect">
            <a:avLst/>
          </a:prstGeom>
          <a:noFill/>
        </p:spPr>
        <p:txBody>
          <a:bodyPr wrap="square" rtlCol="0">
            <a:spAutoFit/>
          </a:bodyPr>
          <a:lstStyle/>
          <a:p>
            <a:pPr algn="ctr"/>
            <a:r>
              <a:rPr lang="en-US" sz="1300" b="1" dirty="0"/>
              <a:t>Web Scraping</a:t>
            </a:r>
          </a:p>
        </p:txBody>
      </p:sp>
      <p:sp>
        <p:nvSpPr>
          <p:cNvPr id="135" name="TextBox 134">
            <a:extLst>
              <a:ext uri="{FF2B5EF4-FFF2-40B4-BE49-F238E27FC236}">
                <a16:creationId xmlns:a16="http://schemas.microsoft.com/office/drawing/2014/main" id="{6759EEB8-CF2D-4931-BB10-2AB22521EADF}"/>
              </a:ext>
            </a:extLst>
          </p:cNvPr>
          <p:cNvSpPr txBox="1"/>
          <p:nvPr/>
        </p:nvSpPr>
        <p:spPr>
          <a:xfrm>
            <a:off x="2391253" y="3910804"/>
            <a:ext cx="1139770" cy="292388"/>
          </a:xfrm>
          <a:prstGeom prst="rect">
            <a:avLst/>
          </a:prstGeom>
          <a:noFill/>
        </p:spPr>
        <p:txBody>
          <a:bodyPr wrap="square" rtlCol="0">
            <a:spAutoFit/>
          </a:bodyPr>
          <a:lstStyle/>
          <a:p>
            <a:pPr algn="ctr"/>
            <a:r>
              <a:rPr lang="en-US" sz="1300" b="1" dirty="0"/>
              <a:t>Web Scraping</a:t>
            </a:r>
          </a:p>
        </p:txBody>
      </p:sp>
      <p:cxnSp>
        <p:nvCxnSpPr>
          <p:cNvPr id="107" name="Connector: Elbow 106">
            <a:extLst>
              <a:ext uri="{FF2B5EF4-FFF2-40B4-BE49-F238E27FC236}">
                <a16:creationId xmlns:a16="http://schemas.microsoft.com/office/drawing/2014/main" id="{BB16417B-8251-43F0-AE5B-F27376CF7230}"/>
              </a:ext>
            </a:extLst>
          </p:cNvPr>
          <p:cNvCxnSpPr>
            <a:stCxn id="95" idx="3"/>
            <a:endCxn id="127" idx="1"/>
          </p:cNvCxnSpPr>
          <p:nvPr/>
        </p:nvCxnSpPr>
        <p:spPr>
          <a:xfrm flipV="1">
            <a:off x="9121875" y="4684310"/>
            <a:ext cx="514617" cy="38596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B3DA6137-C47E-4065-AD7E-019C306AD0E0}"/>
              </a:ext>
            </a:extLst>
          </p:cNvPr>
          <p:cNvCxnSpPr>
            <a:stCxn id="95" idx="3"/>
            <a:endCxn id="128" idx="1"/>
          </p:cNvCxnSpPr>
          <p:nvPr/>
        </p:nvCxnSpPr>
        <p:spPr>
          <a:xfrm>
            <a:off x="9121875" y="5070278"/>
            <a:ext cx="514617" cy="41600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916A914E-58C7-42A5-819D-2BEBDE96B681}"/>
              </a:ext>
            </a:extLst>
          </p:cNvPr>
          <p:cNvCxnSpPr>
            <a:stCxn id="5" idx="3"/>
            <a:endCxn id="132" idx="1"/>
          </p:cNvCxnSpPr>
          <p:nvPr/>
        </p:nvCxnSpPr>
        <p:spPr>
          <a:xfrm flipV="1">
            <a:off x="1856984" y="4463689"/>
            <a:ext cx="542803" cy="60659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78A07E29-D2A5-449C-B51B-3CEF8C841F13}"/>
              </a:ext>
            </a:extLst>
          </p:cNvPr>
          <p:cNvCxnSpPr>
            <a:stCxn id="5" idx="3"/>
            <a:endCxn id="133" idx="1"/>
          </p:cNvCxnSpPr>
          <p:nvPr/>
        </p:nvCxnSpPr>
        <p:spPr>
          <a:xfrm>
            <a:off x="1856984" y="5070279"/>
            <a:ext cx="542803" cy="56605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6B21DF2-A544-446A-B516-E7DBEDBD13FA}"/>
              </a:ext>
            </a:extLst>
          </p:cNvPr>
          <p:cNvCxnSpPr>
            <a:stCxn id="96" idx="0"/>
            <a:endCxn id="52" idx="2"/>
          </p:cNvCxnSpPr>
          <p:nvPr/>
        </p:nvCxnSpPr>
        <p:spPr>
          <a:xfrm flipV="1">
            <a:off x="8312829" y="3120823"/>
            <a:ext cx="247695" cy="376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Multiplication Sign 116">
            <a:extLst>
              <a:ext uri="{FF2B5EF4-FFF2-40B4-BE49-F238E27FC236}">
                <a16:creationId xmlns:a16="http://schemas.microsoft.com/office/drawing/2014/main" id="{252A7C1D-5229-42A3-9962-70A7B9DDEAFC}"/>
              </a:ext>
            </a:extLst>
          </p:cNvPr>
          <p:cNvSpPr/>
          <p:nvPr/>
        </p:nvSpPr>
        <p:spPr>
          <a:xfrm>
            <a:off x="1950462" y="4561233"/>
            <a:ext cx="336280" cy="367581"/>
          </a:xfrm>
          <a:prstGeom prst="mathMultiply">
            <a:avLst/>
          </a:prstGeom>
          <a:solidFill>
            <a:srgbClr val="E06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Multiplication Sign 146">
            <a:extLst>
              <a:ext uri="{FF2B5EF4-FFF2-40B4-BE49-F238E27FC236}">
                <a16:creationId xmlns:a16="http://schemas.microsoft.com/office/drawing/2014/main" id="{7C1EC918-8C4E-473C-A798-93E45918CF40}"/>
              </a:ext>
            </a:extLst>
          </p:cNvPr>
          <p:cNvSpPr/>
          <p:nvPr/>
        </p:nvSpPr>
        <p:spPr>
          <a:xfrm>
            <a:off x="1961395" y="5182100"/>
            <a:ext cx="336280" cy="367581"/>
          </a:xfrm>
          <a:prstGeom prst="mathMultiply">
            <a:avLst/>
          </a:prstGeom>
          <a:solidFill>
            <a:srgbClr val="E06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a:extLst>
              <a:ext uri="{FF2B5EF4-FFF2-40B4-BE49-F238E27FC236}">
                <a16:creationId xmlns:a16="http://schemas.microsoft.com/office/drawing/2014/main" id="{B5818094-8C20-421B-9D52-F6B7CCDB6A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69792" y="4907554"/>
            <a:ext cx="323377" cy="331156"/>
          </a:xfrm>
          <a:prstGeom prst="rect">
            <a:avLst/>
          </a:prstGeom>
        </p:spPr>
      </p:pic>
      <p:pic>
        <p:nvPicPr>
          <p:cNvPr id="68" name="Picture 24" descr="Working with CSV files | Fund Recs">
            <a:extLst>
              <a:ext uri="{FF2B5EF4-FFF2-40B4-BE49-F238E27FC236}">
                <a16:creationId xmlns:a16="http://schemas.microsoft.com/office/drawing/2014/main" id="{1BD9BE70-F2CC-4CB0-89CD-A45A6034E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0167" y="2913125"/>
            <a:ext cx="628992" cy="62899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4" descr="Working with CSV files | Fund Recs">
            <a:extLst>
              <a:ext uri="{FF2B5EF4-FFF2-40B4-BE49-F238E27FC236}">
                <a16:creationId xmlns:a16="http://schemas.microsoft.com/office/drawing/2014/main" id="{39AEC42B-3ABD-4503-86A8-8AC5CC1184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0167" y="3547318"/>
            <a:ext cx="628992" cy="62899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33417B1-D984-4E2D-8081-EC6D4D39BDD5}"/>
              </a:ext>
            </a:extLst>
          </p:cNvPr>
          <p:cNvSpPr txBox="1"/>
          <p:nvPr/>
        </p:nvSpPr>
        <p:spPr>
          <a:xfrm>
            <a:off x="10218953" y="2883559"/>
            <a:ext cx="1638302" cy="692497"/>
          </a:xfrm>
          <a:prstGeom prst="rect">
            <a:avLst/>
          </a:prstGeom>
          <a:noFill/>
        </p:spPr>
        <p:txBody>
          <a:bodyPr wrap="square" rtlCol="0">
            <a:spAutoFit/>
          </a:bodyPr>
          <a:lstStyle/>
          <a:p>
            <a:r>
              <a:rPr lang="en-US" sz="1300" b="1" dirty="0"/>
              <a:t>Tweets from official twitter handle – brand</a:t>
            </a:r>
          </a:p>
        </p:txBody>
      </p:sp>
      <p:cxnSp>
        <p:nvCxnSpPr>
          <p:cNvPr id="72" name="Connector: Elbow 71">
            <a:extLst>
              <a:ext uri="{FF2B5EF4-FFF2-40B4-BE49-F238E27FC236}">
                <a16:creationId xmlns:a16="http://schemas.microsoft.com/office/drawing/2014/main" id="{0A3C1AC6-19B7-4097-80F8-6F0F85D1C71D}"/>
              </a:ext>
            </a:extLst>
          </p:cNvPr>
          <p:cNvCxnSpPr>
            <a:cxnSpLocks/>
            <a:stCxn id="52" idx="3"/>
            <a:endCxn id="68" idx="1"/>
          </p:cNvCxnSpPr>
          <p:nvPr/>
        </p:nvCxnSpPr>
        <p:spPr>
          <a:xfrm>
            <a:off x="9121875" y="2871632"/>
            <a:ext cx="518292" cy="35598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154356E2-8605-49DD-B6FA-D391F3C6A252}"/>
              </a:ext>
            </a:extLst>
          </p:cNvPr>
          <p:cNvCxnSpPr>
            <a:cxnSpLocks/>
            <a:stCxn id="52" idx="3"/>
            <a:endCxn id="69" idx="1"/>
          </p:cNvCxnSpPr>
          <p:nvPr/>
        </p:nvCxnSpPr>
        <p:spPr>
          <a:xfrm>
            <a:off x="9121875" y="2871632"/>
            <a:ext cx="518292" cy="99018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84D2C47-87F2-403E-BFAA-D345EEFEE1C4}"/>
              </a:ext>
            </a:extLst>
          </p:cNvPr>
          <p:cNvSpPr txBox="1"/>
          <p:nvPr/>
        </p:nvSpPr>
        <p:spPr>
          <a:xfrm>
            <a:off x="10227342" y="3531474"/>
            <a:ext cx="1638302" cy="692497"/>
          </a:xfrm>
          <a:prstGeom prst="rect">
            <a:avLst/>
          </a:prstGeom>
          <a:noFill/>
        </p:spPr>
        <p:txBody>
          <a:bodyPr wrap="square" rtlCol="0">
            <a:spAutoFit/>
          </a:bodyPr>
          <a:lstStyle/>
          <a:p>
            <a:r>
              <a:rPr lang="en-US" sz="1300" b="1" dirty="0"/>
              <a:t>Tweets from official twitter handle – customer</a:t>
            </a:r>
          </a:p>
        </p:txBody>
      </p:sp>
    </p:spTree>
    <p:extLst>
      <p:ext uri="{BB962C8B-B14F-4D97-AF65-F5344CB8AC3E}">
        <p14:creationId xmlns:p14="http://schemas.microsoft.com/office/powerpoint/2010/main" val="237038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Data Processing &amp; Exploratory Data Analysis</a:t>
            </a:r>
          </a:p>
        </p:txBody>
      </p:sp>
      <p:sp>
        <p:nvSpPr>
          <p:cNvPr id="4" name="Rectangle: Rounded Corners 3">
            <a:extLst>
              <a:ext uri="{FF2B5EF4-FFF2-40B4-BE49-F238E27FC236}">
                <a16:creationId xmlns:a16="http://schemas.microsoft.com/office/drawing/2014/main" id="{5656A09D-BC0A-40D7-9072-DC868D1B9736}"/>
              </a:ext>
            </a:extLst>
          </p:cNvPr>
          <p:cNvSpPr/>
          <p:nvPr/>
        </p:nvSpPr>
        <p:spPr>
          <a:xfrm>
            <a:off x="7918353" y="1856405"/>
            <a:ext cx="1636776"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Snowball Stemmer</a:t>
            </a:r>
          </a:p>
        </p:txBody>
      </p:sp>
      <p:sp>
        <p:nvSpPr>
          <p:cNvPr id="7" name="Rectangle: Rounded Corners 6">
            <a:extLst>
              <a:ext uri="{FF2B5EF4-FFF2-40B4-BE49-F238E27FC236}">
                <a16:creationId xmlns:a16="http://schemas.microsoft.com/office/drawing/2014/main" id="{2D805655-9AAF-43D7-8868-49A3380D66BC}"/>
              </a:ext>
            </a:extLst>
          </p:cNvPr>
          <p:cNvSpPr/>
          <p:nvPr/>
        </p:nvSpPr>
        <p:spPr>
          <a:xfrm>
            <a:off x="1664921" y="1856405"/>
            <a:ext cx="1631900"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Import into a DataFrame</a:t>
            </a:r>
          </a:p>
        </p:txBody>
      </p:sp>
      <p:pic>
        <p:nvPicPr>
          <p:cNvPr id="8" name="Picture 24" descr="Working with CSV files | Fund Recs">
            <a:extLst>
              <a:ext uri="{FF2B5EF4-FFF2-40B4-BE49-F238E27FC236}">
                <a16:creationId xmlns:a16="http://schemas.microsoft.com/office/drawing/2014/main" id="{F3F24907-1CBE-4F55-A2A8-01A0D3453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633" y="1791100"/>
            <a:ext cx="628992" cy="6289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1A58E0B6-EA28-4C02-9E57-8FBFC92DC202}"/>
              </a:ext>
            </a:extLst>
          </p:cNvPr>
          <p:cNvSpPr/>
          <p:nvPr/>
        </p:nvSpPr>
        <p:spPr>
          <a:xfrm>
            <a:off x="5685446" y="1586202"/>
            <a:ext cx="1815266" cy="1038787"/>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Remove</a:t>
            </a:r>
          </a:p>
          <a:p>
            <a:pPr algn="ctr"/>
            <a:r>
              <a:rPr lang="en-IN" sz="1400" b="1" dirty="0">
                <a:solidFill>
                  <a:schemeClr val="bg1"/>
                </a:solidFill>
              </a:rPr>
              <a:t>nltk stopwords</a:t>
            </a:r>
          </a:p>
          <a:p>
            <a:pPr algn="ctr"/>
            <a:r>
              <a:rPr lang="en-IN" sz="1400" b="1" dirty="0">
                <a:solidFill>
                  <a:schemeClr val="bg1"/>
                </a:solidFill>
              </a:rPr>
              <a:t>&amp;</a:t>
            </a:r>
          </a:p>
          <a:p>
            <a:pPr algn="ctr"/>
            <a:r>
              <a:rPr lang="en-IN" sz="1400" b="1">
                <a:solidFill>
                  <a:schemeClr val="bg1"/>
                </a:solidFill>
              </a:rPr>
              <a:t>User-selected </a:t>
            </a:r>
            <a:r>
              <a:rPr lang="en-IN" sz="1400" b="1" dirty="0">
                <a:solidFill>
                  <a:schemeClr val="bg1"/>
                </a:solidFill>
              </a:rPr>
              <a:t>words </a:t>
            </a:r>
          </a:p>
        </p:txBody>
      </p:sp>
      <p:sp>
        <p:nvSpPr>
          <p:cNvPr id="10" name="Rectangle: Rounded Corners 9">
            <a:extLst>
              <a:ext uri="{FF2B5EF4-FFF2-40B4-BE49-F238E27FC236}">
                <a16:creationId xmlns:a16="http://schemas.microsoft.com/office/drawing/2014/main" id="{8D160EDC-9776-452B-9A4A-09B888733098}"/>
              </a:ext>
            </a:extLst>
          </p:cNvPr>
          <p:cNvSpPr/>
          <p:nvPr/>
        </p:nvSpPr>
        <p:spPr>
          <a:xfrm>
            <a:off x="3813994" y="1857438"/>
            <a:ext cx="1428715" cy="498382"/>
          </a:xfrm>
          <a:prstGeom prst="roundRect">
            <a:avLst/>
          </a:prstGeom>
          <a:solidFill>
            <a:srgbClr val="E06358"/>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Apply Regular Expressions</a:t>
            </a:r>
          </a:p>
        </p:txBody>
      </p:sp>
      <p:sp>
        <p:nvSpPr>
          <p:cNvPr id="13" name="Rectangle: Rounded Corners 12">
            <a:extLst>
              <a:ext uri="{FF2B5EF4-FFF2-40B4-BE49-F238E27FC236}">
                <a16:creationId xmlns:a16="http://schemas.microsoft.com/office/drawing/2014/main" id="{ADD30581-8387-4B0B-86BB-39D3669360E9}"/>
              </a:ext>
            </a:extLst>
          </p:cNvPr>
          <p:cNvSpPr/>
          <p:nvPr/>
        </p:nvSpPr>
        <p:spPr>
          <a:xfrm>
            <a:off x="9921224" y="1856405"/>
            <a:ext cx="1724511" cy="498382"/>
          </a:xfrm>
          <a:prstGeom prst="roundRect">
            <a:avLst/>
          </a:prstGeom>
          <a:solidFill>
            <a:srgbClr val="839423"/>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1400" b="1" dirty="0">
                <a:solidFill>
                  <a:schemeClr val="bg1"/>
                </a:solidFill>
              </a:rPr>
              <a:t>Processed </a:t>
            </a:r>
          </a:p>
          <a:p>
            <a:pPr algn="ctr"/>
            <a:r>
              <a:rPr lang="en-IN" sz="1400" b="1" dirty="0">
                <a:solidFill>
                  <a:schemeClr val="bg1"/>
                </a:solidFill>
              </a:rPr>
              <a:t>Tweets /Comments</a:t>
            </a:r>
          </a:p>
        </p:txBody>
      </p:sp>
      <p:cxnSp>
        <p:nvCxnSpPr>
          <p:cNvPr id="14" name="Straight Arrow Connector 13">
            <a:extLst>
              <a:ext uri="{FF2B5EF4-FFF2-40B4-BE49-F238E27FC236}">
                <a16:creationId xmlns:a16="http://schemas.microsoft.com/office/drawing/2014/main" id="{25E18B8E-D362-43FE-8DF1-58EFCE16A9B8}"/>
              </a:ext>
            </a:extLst>
          </p:cNvPr>
          <p:cNvCxnSpPr>
            <a:cxnSpLocks/>
            <a:stCxn id="8" idx="3"/>
            <a:endCxn id="7" idx="1"/>
          </p:cNvCxnSpPr>
          <p:nvPr/>
        </p:nvCxnSpPr>
        <p:spPr>
          <a:xfrm>
            <a:off x="1072625" y="2105596"/>
            <a:ext cx="59229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0058FC1-4858-48BD-855E-CB781905C26D}"/>
              </a:ext>
            </a:extLst>
          </p:cNvPr>
          <p:cNvCxnSpPr>
            <a:cxnSpLocks/>
            <a:stCxn id="7" idx="3"/>
            <a:endCxn id="10" idx="1"/>
          </p:cNvCxnSpPr>
          <p:nvPr/>
        </p:nvCxnSpPr>
        <p:spPr>
          <a:xfrm>
            <a:off x="3296821" y="2105596"/>
            <a:ext cx="517173" cy="1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15237AC-FF89-4CF0-A272-BC898FCE41EB}"/>
              </a:ext>
            </a:extLst>
          </p:cNvPr>
          <p:cNvCxnSpPr>
            <a:cxnSpLocks/>
            <a:stCxn id="9" idx="2"/>
            <a:endCxn id="10" idx="0"/>
          </p:cNvCxnSpPr>
          <p:nvPr/>
        </p:nvCxnSpPr>
        <p:spPr>
          <a:xfrm>
            <a:off x="4349071" y="1565502"/>
            <a:ext cx="179281" cy="2919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1BDC919-8B56-4145-8873-6D532E3A0148}"/>
              </a:ext>
            </a:extLst>
          </p:cNvPr>
          <p:cNvCxnSpPr>
            <a:cxnSpLocks/>
            <a:stCxn id="5" idx="3"/>
            <a:endCxn id="4" idx="1"/>
          </p:cNvCxnSpPr>
          <p:nvPr/>
        </p:nvCxnSpPr>
        <p:spPr>
          <a:xfrm>
            <a:off x="7500712" y="2105596"/>
            <a:ext cx="41764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801CCE4-F81E-4855-B334-455132B4BA9D}"/>
              </a:ext>
            </a:extLst>
          </p:cNvPr>
          <p:cNvCxnSpPr>
            <a:cxnSpLocks/>
            <a:stCxn id="4" idx="3"/>
            <a:endCxn id="13" idx="1"/>
          </p:cNvCxnSpPr>
          <p:nvPr/>
        </p:nvCxnSpPr>
        <p:spPr>
          <a:xfrm>
            <a:off x="9555129" y="2105596"/>
            <a:ext cx="3660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D6F7182-3341-438E-99D7-60E8EF5F9638}"/>
              </a:ext>
            </a:extLst>
          </p:cNvPr>
          <p:cNvSpPr txBox="1"/>
          <p:nvPr/>
        </p:nvSpPr>
        <p:spPr>
          <a:xfrm>
            <a:off x="3455433" y="734505"/>
            <a:ext cx="1787276" cy="830997"/>
          </a:xfrm>
          <a:prstGeom prst="rect">
            <a:avLst/>
          </a:prstGeom>
          <a:noFill/>
          <a:ln>
            <a:solidFill>
              <a:schemeClr val="tx1"/>
            </a:solidFill>
          </a:ln>
        </p:spPr>
        <p:txBody>
          <a:bodyPr wrap="square" rtlCol="0">
            <a:spAutoFit/>
          </a:bodyPr>
          <a:lstStyle/>
          <a:p>
            <a:pPr algn="ctr"/>
            <a:r>
              <a:rPr lang="en-US" sz="1200" dirty="0"/>
              <a:t>Removes usermentions, hashtags, emoticons, hyperlinks, and other miscellaneous characters</a:t>
            </a:r>
          </a:p>
        </p:txBody>
      </p:sp>
      <p:sp>
        <p:nvSpPr>
          <p:cNvPr id="24" name="TextBox 23">
            <a:extLst>
              <a:ext uri="{FF2B5EF4-FFF2-40B4-BE49-F238E27FC236}">
                <a16:creationId xmlns:a16="http://schemas.microsoft.com/office/drawing/2014/main" id="{7D306E54-26A0-4DB8-8A94-D059292489A7}"/>
              </a:ext>
            </a:extLst>
          </p:cNvPr>
          <p:cNvSpPr txBox="1"/>
          <p:nvPr/>
        </p:nvSpPr>
        <p:spPr>
          <a:xfrm>
            <a:off x="952842" y="2513021"/>
            <a:ext cx="1424158" cy="1200329"/>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200" b="1" dirty="0"/>
              <a:t>Tweet Attributes</a:t>
            </a:r>
          </a:p>
          <a:p>
            <a:pPr marL="171450" indent="-171450">
              <a:buFont typeface="Arial" panose="020B0604020202020204" pitchFamily="34" charset="0"/>
              <a:buChar char="•"/>
            </a:pPr>
            <a:r>
              <a:rPr lang="en-US" sz="1200" dirty="0"/>
              <a:t>Tweet ID</a:t>
            </a:r>
          </a:p>
          <a:p>
            <a:pPr marL="171450" indent="-171450">
              <a:buFont typeface="Arial" panose="020B0604020202020204" pitchFamily="34" charset="0"/>
              <a:buChar char="•"/>
            </a:pPr>
            <a:r>
              <a:rPr lang="en-US" sz="1200" dirty="0"/>
              <a:t>Date Posted</a:t>
            </a:r>
          </a:p>
          <a:p>
            <a:pPr marL="171450" indent="-171450">
              <a:buFont typeface="Arial" panose="020B0604020202020204" pitchFamily="34" charset="0"/>
              <a:buChar char="•"/>
            </a:pPr>
            <a:r>
              <a:rPr lang="en-US" sz="1200" dirty="0"/>
              <a:t>Tweet Text</a:t>
            </a:r>
          </a:p>
          <a:p>
            <a:pPr marL="171450" indent="-171450">
              <a:buFont typeface="Arial" panose="020B0604020202020204" pitchFamily="34" charset="0"/>
              <a:buChar char="•"/>
            </a:pPr>
            <a:r>
              <a:rPr lang="en-US" sz="1200" dirty="0"/>
              <a:t>Hashtags</a:t>
            </a:r>
          </a:p>
          <a:p>
            <a:pPr marL="171450" indent="-171450">
              <a:buFont typeface="Arial" panose="020B0604020202020204" pitchFamily="34" charset="0"/>
              <a:buChar char="•"/>
            </a:pPr>
            <a:r>
              <a:rPr lang="en-US" sz="1200" dirty="0"/>
              <a:t>User Mentions</a:t>
            </a:r>
          </a:p>
        </p:txBody>
      </p:sp>
      <p:sp>
        <p:nvSpPr>
          <p:cNvPr id="26" name="TextBox 25">
            <a:extLst>
              <a:ext uri="{FF2B5EF4-FFF2-40B4-BE49-F238E27FC236}">
                <a16:creationId xmlns:a16="http://schemas.microsoft.com/office/drawing/2014/main" id="{35A8B512-78C3-408D-9E1E-73116922E6A3}"/>
              </a:ext>
            </a:extLst>
          </p:cNvPr>
          <p:cNvSpPr txBox="1"/>
          <p:nvPr/>
        </p:nvSpPr>
        <p:spPr>
          <a:xfrm>
            <a:off x="2509303" y="2513020"/>
            <a:ext cx="1424158" cy="1200329"/>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1200" b="1" dirty="0"/>
              <a:t>YouTube Comment Attributes</a:t>
            </a:r>
          </a:p>
          <a:p>
            <a:pPr marL="171450" indent="-171450">
              <a:buFont typeface="Arial" panose="020B0604020202020204" pitchFamily="34" charset="0"/>
              <a:buChar char="•"/>
            </a:pPr>
            <a:r>
              <a:rPr lang="en-US" sz="1200" dirty="0"/>
              <a:t>Video ID</a:t>
            </a:r>
          </a:p>
          <a:p>
            <a:pPr marL="171450" indent="-171450">
              <a:buFont typeface="Arial" panose="020B0604020202020204" pitchFamily="34" charset="0"/>
              <a:buChar char="•"/>
            </a:pPr>
            <a:r>
              <a:rPr lang="en-US" sz="1200" dirty="0"/>
              <a:t>Comment ID</a:t>
            </a:r>
          </a:p>
          <a:p>
            <a:pPr marL="171450" indent="-171450">
              <a:buFont typeface="Arial" panose="020B0604020202020204" pitchFamily="34" charset="0"/>
              <a:buChar char="•"/>
            </a:pPr>
            <a:r>
              <a:rPr lang="en-US" sz="1200" dirty="0"/>
              <a:t>Published Date</a:t>
            </a:r>
          </a:p>
          <a:p>
            <a:pPr marL="171450" indent="-171450">
              <a:buFont typeface="Arial" panose="020B0604020202020204" pitchFamily="34" charset="0"/>
              <a:buChar char="•"/>
            </a:pPr>
            <a:r>
              <a:rPr lang="en-US" sz="1200" dirty="0"/>
              <a:t>Comment Text</a:t>
            </a:r>
          </a:p>
        </p:txBody>
      </p:sp>
      <p:cxnSp>
        <p:nvCxnSpPr>
          <p:cNvPr id="22" name="Straight Arrow Connector 21">
            <a:extLst>
              <a:ext uri="{FF2B5EF4-FFF2-40B4-BE49-F238E27FC236}">
                <a16:creationId xmlns:a16="http://schemas.microsoft.com/office/drawing/2014/main" id="{5331F002-2252-4C22-8DF3-07FF54110908}"/>
              </a:ext>
            </a:extLst>
          </p:cNvPr>
          <p:cNvCxnSpPr>
            <a:stCxn id="10" idx="3"/>
            <a:endCxn id="5" idx="1"/>
          </p:cNvCxnSpPr>
          <p:nvPr/>
        </p:nvCxnSpPr>
        <p:spPr>
          <a:xfrm flipV="1">
            <a:off x="5242709" y="2105596"/>
            <a:ext cx="442737" cy="1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38" name="Table 37">
            <a:extLst>
              <a:ext uri="{FF2B5EF4-FFF2-40B4-BE49-F238E27FC236}">
                <a16:creationId xmlns:a16="http://schemas.microsoft.com/office/drawing/2014/main" id="{9A74AE44-47F9-4E2F-B741-04FBF0E457D0}"/>
              </a:ext>
            </a:extLst>
          </p:cNvPr>
          <p:cNvGraphicFramePr>
            <a:graphicFrameLocks noGrp="1"/>
          </p:cNvGraphicFramePr>
          <p:nvPr>
            <p:extLst>
              <p:ext uri="{D42A27DB-BD31-4B8C-83A1-F6EECF244321}">
                <p14:modId xmlns:p14="http://schemas.microsoft.com/office/powerpoint/2010/main" val="1378639215"/>
              </p:ext>
            </p:extLst>
          </p:nvPr>
        </p:nvGraphicFramePr>
        <p:xfrm>
          <a:off x="4416639" y="2844122"/>
          <a:ext cx="6770615" cy="3810000"/>
        </p:xfrm>
        <a:graphic>
          <a:graphicData uri="http://schemas.openxmlformats.org/drawingml/2006/table">
            <a:tbl>
              <a:tblPr>
                <a:tableStyleId>{5C22544A-7EE6-4342-B048-85BDC9FD1C3A}</a:tableStyleId>
              </a:tblPr>
              <a:tblGrid>
                <a:gridCol w="3006725">
                  <a:extLst>
                    <a:ext uri="{9D8B030D-6E8A-4147-A177-3AD203B41FA5}">
                      <a16:colId xmlns:a16="http://schemas.microsoft.com/office/drawing/2014/main" val="2352619511"/>
                    </a:ext>
                  </a:extLst>
                </a:gridCol>
                <a:gridCol w="596900">
                  <a:extLst>
                    <a:ext uri="{9D8B030D-6E8A-4147-A177-3AD203B41FA5}">
                      <a16:colId xmlns:a16="http://schemas.microsoft.com/office/drawing/2014/main" val="1755973606"/>
                    </a:ext>
                  </a:extLst>
                </a:gridCol>
                <a:gridCol w="657225">
                  <a:extLst>
                    <a:ext uri="{9D8B030D-6E8A-4147-A177-3AD203B41FA5}">
                      <a16:colId xmlns:a16="http://schemas.microsoft.com/office/drawing/2014/main" val="3979732623"/>
                    </a:ext>
                  </a:extLst>
                </a:gridCol>
                <a:gridCol w="642937">
                  <a:extLst>
                    <a:ext uri="{9D8B030D-6E8A-4147-A177-3AD203B41FA5}">
                      <a16:colId xmlns:a16="http://schemas.microsoft.com/office/drawing/2014/main" val="1144852104"/>
                    </a:ext>
                  </a:extLst>
                </a:gridCol>
                <a:gridCol w="596900">
                  <a:extLst>
                    <a:ext uri="{9D8B030D-6E8A-4147-A177-3AD203B41FA5}">
                      <a16:colId xmlns:a16="http://schemas.microsoft.com/office/drawing/2014/main" val="3173077714"/>
                    </a:ext>
                  </a:extLst>
                </a:gridCol>
                <a:gridCol w="657225">
                  <a:extLst>
                    <a:ext uri="{9D8B030D-6E8A-4147-A177-3AD203B41FA5}">
                      <a16:colId xmlns:a16="http://schemas.microsoft.com/office/drawing/2014/main" val="2862060285"/>
                    </a:ext>
                  </a:extLst>
                </a:gridCol>
                <a:gridCol w="612703">
                  <a:extLst>
                    <a:ext uri="{9D8B030D-6E8A-4147-A177-3AD203B41FA5}">
                      <a16:colId xmlns:a16="http://schemas.microsoft.com/office/drawing/2014/main" val="1637030793"/>
                    </a:ext>
                  </a:extLst>
                </a:gridCol>
              </a:tblGrid>
              <a:tr h="190500">
                <a:tc>
                  <a:txBody>
                    <a:bodyPr/>
                    <a:lstStyle/>
                    <a:p>
                      <a:pPr algn="r" fontAlgn="ct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gridSpan="3">
                  <a:txBody>
                    <a:bodyPr/>
                    <a:lstStyle/>
                    <a:p>
                      <a:pPr algn="ctr" fontAlgn="ctr"/>
                      <a:r>
                        <a:rPr lang="en-US" sz="1100" b="1" u="none" strike="noStrike" dirty="0">
                          <a:effectLst/>
                        </a:rPr>
                        <a:t>Tweets</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hMerge="1">
                  <a:txBody>
                    <a:bodyPr/>
                    <a:lstStyle/>
                    <a:p>
                      <a:endParaRPr lang="en-US"/>
                    </a:p>
                  </a:txBody>
                  <a:tcPr/>
                </a:tc>
                <a:tc hMerge="1">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tc gridSpan="3">
                  <a:txBody>
                    <a:bodyPr/>
                    <a:lstStyle/>
                    <a:p>
                      <a:pPr algn="ctr" fontAlgn="ctr"/>
                      <a:r>
                        <a:rPr lang="en-US" sz="1100" b="1" u="none" strike="noStrike" dirty="0">
                          <a:effectLst/>
                        </a:rPr>
                        <a:t>YouTube Comments</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hMerge="1">
                  <a:txBody>
                    <a:bodyPr/>
                    <a:lstStyle/>
                    <a:p>
                      <a:endParaRPr lang="en-US"/>
                    </a:p>
                  </a:txBody>
                  <a:tcPr/>
                </a:tc>
                <a:tc hMerge="1">
                  <a:txBody>
                    <a:bodyPr/>
                    <a:lstStyle/>
                    <a:p>
                      <a:pPr algn="ctr" fontAlgn="ctr"/>
                      <a:endParaRPr lang="en-US"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49967499"/>
                  </a:ext>
                </a:extLst>
              </a:tr>
              <a:tr h="190500">
                <a:tc>
                  <a:txBody>
                    <a:bodyPr/>
                    <a:lstStyle/>
                    <a:p>
                      <a:pPr algn="r" fontAlgn="ctr"/>
                      <a:r>
                        <a:rPr lang="en-US" sz="1100" b="1" u="none" strike="noStrike" dirty="0">
                          <a:effectLst/>
                        </a:rPr>
                        <a:t>Analysis Type</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u="none" strike="noStrike" dirty="0">
                          <a:effectLst/>
                        </a:rPr>
                        <a:t>Pre-</a:t>
                      </a:r>
                      <a:r>
                        <a:rPr lang="en-US" sz="1100" b="1" u="none" strike="noStrike" dirty="0" err="1">
                          <a:effectLst/>
                        </a:rPr>
                        <a:t>covid</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u="none" strike="noStrike" dirty="0">
                          <a:effectLst/>
                        </a:rPr>
                        <a:t>Post-</a:t>
                      </a:r>
                      <a:r>
                        <a:rPr lang="en-US" sz="1100" b="1" u="none" strike="noStrike" dirty="0" err="1">
                          <a:effectLst/>
                        </a:rPr>
                        <a:t>covid</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Combined</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u="none" strike="noStrike" dirty="0">
                          <a:effectLst/>
                        </a:rPr>
                        <a:t>Pre-</a:t>
                      </a:r>
                      <a:r>
                        <a:rPr lang="en-US" sz="1100" b="1" u="none" strike="noStrike" dirty="0" err="1">
                          <a:effectLst/>
                        </a:rPr>
                        <a:t>covid</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u="none" strike="noStrike" dirty="0">
                          <a:effectLst/>
                        </a:rPr>
                        <a:t>Post-</a:t>
                      </a:r>
                      <a:r>
                        <a:rPr lang="en-US" sz="1100" b="1" u="none" strike="noStrike" dirty="0" err="1">
                          <a:effectLst/>
                        </a:rPr>
                        <a:t>covid</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Combined</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3810906148"/>
                  </a:ext>
                </a:extLst>
              </a:tr>
              <a:tr h="190500">
                <a:tc>
                  <a:txBody>
                    <a:bodyPr/>
                    <a:lstStyle/>
                    <a:p>
                      <a:pPr algn="r" fontAlgn="ctr"/>
                      <a:r>
                        <a:rPr lang="en-US" sz="1100" u="none" strike="noStrike">
                          <a:effectLst/>
                        </a:rPr>
                        <a:t>Daily count plot</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solidFill>
                      <a:srgbClr val="EAEFF7"/>
                    </a:solidFill>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872363653"/>
                  </a:ext>
                </a:extLst>
              </a:tr>
              <a:tr h="190500">
                <a:tc>
                  <a:txBody>
                    <a:bodyPr/>
                    <a:lstStyle/>
                    <a:p>
                      <a:pPr algn="r" fontAlgn="ctr"/>
                      <a:r>
                        <a:rPr lang="en-US" sz="1100" u="none" strike="noStrike">
                          <a:effectLst/>
                        </a:rPr>
                        <a:t>Monthly count plot</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708088124"/>
                  </a:ext>
                </a:extLst>
              </a:tr>
              <a:tr h="190500">
                <a:tc>
                  <a:txBody>
                    <a:bodyPr/>
                    <a:lstStyle/>
                    <a:p>
                      <a:pPr algn="r" fontAlgn="ctr"/>
                      <a:r>
                        <a:rPr lang="en-IN" sz="1100" u="none" strike="noStrike">
                          <a:effectLst/>
                        </a:rPr>
                        <a:t>Bar plot of "all time top 25 hashtags"</a:t>
                      </a:r>
                      <a:endParaRPr lang="en-IN"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587955883"/>
                  </a:ext>
                </a:extLst>
              </a:tr>
              <a:tr h="190500">
                <a:tc>
                  <a:txBody>
                    <a:bodyPr/>
                    <a:lstStyle/>
                    <a:p>
                      <a:pPr algn="r" fontAlgn="ctr"/>
                      <a:r>
                        <a:rPr lang="en-US" sz="1100" u="none" strike="noStrike">
                          <a:effectLst/>
                        </a:rPr>
                        <a:t>Monthly popular hashtags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598472172"/>
                  </a:ext>
                </a:extLst>
              </a:tr>
              <a:tr h="190500">
                <a:tc>
                  <a:txBody>
                    <a:bodyPr/>
                    <a:lstStyle/>
                    <a:p>
                      <a:pPr algn="r" fontAlgn="ctr"/>
                      <a:r>
                        <a:rPr lang="en-US" sz="1100" u="none" strike="noStrike">
                          <a:effectLst/>
                        </a:rPr>
                        <a:t>Word clouds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210565824"/>
                  </a:ext>
                </a:extLst>
              </a:tr>
              <a:tr h="190500">
                <a:tc>
                  <a:txBody>
                    <a:bodyPr/>
                    <a:lstStyle/>
                    <a:p>
                      <a:pPr algn="r" fontAlgn="ctr"/>
                      <a:r>
                        <a:rPr lang="en-US" sz="1100" u="none" strike="noStrike">
                          <a:effectLst/>
                        </a:rPr>
                        <a:t>Frequency distributions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688466827"/>
                  </a:ext>
                </a:extLst>
              </a:tr>
              <a:tr h="190500">
                <a:tc>
                  <a:txBody>
                    <a:bodyPr/>
                    <a:lstStyle/>
                    <a:p>
                      <a:pPr algn="r" fontAlgn="ctr"/>
                      <a:r>
                        <a:rPr lang="en-US" sz="1100" u="none" strike="noStrike">
                          <a:effectLst/>
                        </a:rPr>
                        <a:t>Bigrams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209848206"/>
                  </a:ext>
                </a:extLst>
              </a:tr>
              <a:tr h="190500">
                <a:tc>
                  <a:txBody>
                    <a:bodyPr/>
                    <a:lstStyle/>
                    <a:p>
                      <a:pPr algn="r" fontAlgn="ctr"/>
                      <a:r>
                        <a:rPr lang="en-US" sz="1100" u="none" strike="noStrike" dirty="0">
                          <a:effectLst/>
                        </a:rPr>
                        <a:t>Sentiment histogram</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656596012"/>
                  </a:ext>
                </a:extLst>
              </a:tr>
              <a:tr h="190500">
                <a:tc>
                  <a:txBody>
                    <a:bodyPr/>
                    <a:lstStyle/>
                    <a:p>
                      <a:pPr algn="r" fontAlgn="ctr"/>
                      <a:r>
                        <a:rPr lang="en-US" sz="1100" u="none" strike="noStrike">
                          <a:effectLst/>
                        </a:rPr>
                        <a:t>Sentiment variation with time</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4282478480"/>
                  </a:ext>
                </a:extLst>
              </a:tr>
              <a:tr h="190500">
                <a:tc>
                  <a:txBody>
                    <a:bodyPr/>
                    <a:lstStyle/>
                    <a:p>
                      <a:pPr algn="r" fontAlgn="ctr"/>
                      <a:r>
                        <a:rPr lang="en-US" sz="1100" u="none" strike="noStrike">
                          <a:effectLst/>
                        </a:rPr>
                        <a:t>Sentiment count plots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678532486"/>
                  </a:ext>
                </a:extLst>
              </a:tr>
              <a:tr h="190500">
                <a:tc>
                  <a:txBody>
                    <a:bodyPr/>
                    <a:lstStyle/>
                    <a:p>
                      <a:pPr algn="r" fontAlgn="ctr"/>
                      <a:r>
                        <a:rPr lang="en-US" sz="1100" u="none" strike="noStrike">
                          <a:effectLst/>
                        </a:rPr>
                        <a:t>Sentiment pie charts</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3110968495"/>
                  </a:ext>
                </a:extLst>
              </a:tr>
              <a:tr h="190500">
                <a:tc>
                  <a:txBody>
                    <a:bodyPr/>
                    <a:lstStyle/>
                    <a:p>
                      <a:pPr algn="r" fontAlgn="ctr"/>
                      <a:r>
                        <a:rPr lang="en-IN" sz="1100" u="none" strike="noStrike">
                          <a:effectLst/>
                        </a:rPr>
                        <a:t>Word clouds based on sentiment</a:t>
                      </a:r>
                      <a:endParaRPr lang="en-IN"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66388100"/>
                  </a:ext>
                </a:extLst>
              </a:tr>
              <a:tr h="190500">
                <a:tc>
                  <a:txBody>
                    <a:bodyPr/>
                    <a:lstStyle/>
                    <a:p>
                      <a:pPr algn="r" fontAlgn="ctr"/>
                      <a:r>
                        <a:rPr lang="en-IN" sz="1100" u="none" strike="noStrike">
                          <a:effectLst/>
                        </a:rPr>
                        <a:t>Frequency distributions based on sentiment</a:t>
                      </a:r>
                      <a:endParaRPr lang="en-IN"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1363094130"/>
                  </a:ext>
                </a:extLst>
              </a:tr>
              <a:tr h="190500">
                <a:tc>
                  <a:txBody>
                    <a:bodyPr/>
                    <a:lstStyle/>
                    <a:p>
                      <a:pPr algn="r" fontAlgn="ctr"/>
                      <a:r>
                        <a:rPr lang="en-US" sz="1100" u="none" strike="noStrike">
                          <a:effectLst/>
                        </a:rPr>
                        <a:t>Bigrams based on sentiment</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3125453190"/>
                  </a:ext>
                </a:extLst>
              </a:tr>
              <a:tr h="190500">
                <a:tc>
                  <a:txBody>
                    <a:bodyPr/>
                    <a:lstStyle/>
                    <a:p>
                      <a:pPr algn="r" fontAlgn="ctr"/>
                      <a:r>
                        <a:rPr lang="en-US" sz="1100" u="none" strike="noStrike">
                          <a:effectLst/>
                        </a:rPr>
                        <a:t>Trigrams based on sentiment</a:t>
                      </a:r>
                      <a:endParaRPr lang="en-US" sz="11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250198602"/>
                  </a:ext>
                </a:extLst>
              </a:tr>
              <a:tr h="190500">
                <a:tc>
                  <a:txBody>
                    <a:bodyPr/>
                    <a:lstStyle/>
                    <a:p>
                      <a:pPr algn="r" fontAlgn="ctr"/>
                      <a:r>
                        <a:rPr lang="en-IN" sz="1100" u="none" strike="noStrike" dirty="0">
                          <a:effectLst/>
                        </a:rPr>
                        <a:t>Noun frequency distribution using NLTK POS tagging</a:t>
                      </a:r>
                      <a:endParaRPr lang="en-IN"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561928596"/>
                  </a:ext>
                </a:extLst>
              </a:tr>
              <a:tr h="190500">
                <a:tc>
                  <a:txBody>
                    <a:bodyPr/>
                    <a:lstStyle/>
                    <a:p>
                      <a:pPr algn="r" fontAlgn="ctr"/>
                      <a:r>
                        <a:rPr lang="en-US" sz="1100" u="none" strike="noStrike" dirty="0">
                          <a:effectLst/>
                        </a:rPr>
                        <a:t>Topic Modeling</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377079178"/>
                  </a:ext>
                </a:extLst>
              </a:tr>
              <a:tr h="190500">
                <a:tc>
                  <a:txBody>
                    <a:bodyPr/>
                    <a:lstStyle/>
                    <a:p>
                      <a:pPr algn="r" fontAlgn="ctr"/>
                      <a:r>
                        <a:rPr lang="en-US" sz="1100" b="0" i="0" u="none" strike="noStrike" dirty="0">
                          <a:solidFill>
                            <a:srgbClr val="000000"/>
                          </a:solidFill>
                          <a:effectLst/>
                          <a:latin typeface="Calibri" panose="020F0502020204030204" pitchFamily="34" charset="0"/>
                        </a:rPr>
                        <a:t>*Cost-Benefit Analysis (Multivariate Analysis)</a:t>
                      </a: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95879"/>
                      </a:solidFill>
                      <a:prstDash val="solid"/>
                      <a:round/>
                      <a:headEnd type="none" w="med" len="med"/>
                      <a:tailEnd type="none" w="med" len="med"/>
                    </a:lnL>
                    <a:lnR w="6350" cap="flat" cmpd="sng" algn="ctr">
                      <a:solidFill>
                        <a:srgbClr val="095879"/>
                      </a:solidFill>
                      <a:prstDash val="solid"/>
                      <a:round/>
                      <a:headEnd type="none" w="med" len="med"/>
                      <a:tailEnd type="none" w="med" len="med"/>
                    </a:lnR>
                    <a:lnT w="6350" cap="flat" cmpd="sng" algn="ctr">
                      <a:solidFill>
                        <a:srgbClr val="095879"/>
                      </a:solidFill>
                      <a:prstDash val="solid"/>
                      <a:round/>
                      <a:headEnd type="none" w="med" len="med"/>
                      <a:tailEnd type="none" w="med" len="med"/>
                    </a:lnT>
                    <a:lnB w="6350" cap="flat" cmpd="sng" algn="ctr">
                      <a:solidFill>
                        <a:srgbClr val="095879"/>
                      </a:solidFill>
                      <a:prstDash val="solid"/>
                      <a:round/>
                      <a:headEnd type="none" w="med" len="med"/>
                      <a:tailEnd type="none" w="med" len="med"/>
                    </a:lnB>
                  </a:tcPr>
                </a:tc>
                <a:extLst>
                  <a:ext uri="{0D108BD9-81ED-4DB2-BD59-A6C34878D82A}">
                    <a16:rowId xmlns:a16="http://schemas.microsoft.com/office/drawing/2014/main" val="2965878593"/>
                  </a:ext>
                </a:extLst>
              </a:tr>
            </a:tbl>
          </a:graphicData>
        </a:graphic>
      </p:graphicFrame>
      <p:sp>
        <p:nvSpPr>
          <p:cNvPr id="37" name="TextBox 36">
            <a:extLst>
              <a:ext uri="{FF2B5EF4-FFF2-40B4-BE49-F238E27FC236}">
                <a16:creationId xmlns:a16="http://schemas.microsoft.com/office/drawing/2014/main" id="{7F8F31F3-D09A-466E-AB48-A74A8A24A85B}"/>
              </a:ext>
            </a:extLst>
          </p:cNvPr>
          <p:cNvSpPr txBox="1"/>
          <p:nvPr/>
        </p:nvSpPr>
        <p:spPr>
          <a:xfrm>
            <a:off x="439820" y="984176"/>
            <a:ext cx="2857001" cy="338554"/>
          </a:xfrm>
          <a:prstGeom prst="rect">
            <a:avLst/>
          </a:prstGeom>
          <a:noFill/>
        </p:spPr>
        <p:txBody>
          <a:bodyPr wrap="none" rtlCol="0">
            <a:spAutoFit/>
          </a:bodyPr>
          <a:lstStyle/>
          <a:p>
            <a:r>
              <a:rPr lang="en-US" sz="1600" b="1" dirty="0"/>
              <a:t>DATA PROCESSING WORKFLOW</a:t>
            </a:r>
          </a:p>
        </p:txBody>
      </p:sp>
      <p:sp>
        <p:nvSpPr>
          <p:cNvPr id="41" name="TextBox 40">
            <a:extLst>
              <a:ext uri="{FF2B5EF4-FFF2-40B4-BE49-F238E27FC236}">
                <a16:creationId xmlns:a16="http://schemas.microsoft.com/office/drawing/2014/main" id="{8202369C-5D22-4848-8E80-3702601D1AC2}"/>
              </a:ext>
            </a:extLst>
          </p:cNvPr>
          <p:cNvSpPr txBox="1"/>
          <p:nvPr/>
        </p:nvSpPr>
        <p:spPr>
          <a:xfrm>
            <a:off x="907086" y="4898951"/>
            <a:ext cx="2752292" cy="338554"/>
          </a:xfrm>
          <a:prstGeom prst="rect">
            <a:avLst/>
          </a:prstGeom>
          <a:noFill/>
        </p:spPr>
        <p:txBody>
          <a:bodyPr wrap="none" rtlCol="0">
            <a:spAutoFit/>
          </a:bodyPr>
          <a:lstStyle/>
          <a:p>
            <a:r>
              <a:rPr lang="en-US" sz="1600" b="1" dirty="0"/>
              <a:t>EXPLORATORY DATA ANALYSIS</a:t>
            </a:r>
          </a:p>
        </p:txBody>
      </p:sp>
      <p:sp>
        <p:nvSpPr>
          <p:cNvPr id="2" name="TextBox 1">
            <a:extLst>
              <a:ext uri="{FF2B5EF4-FFF2-40B4-BE49-F238E27FC236}">
                <a16:creationId xmlns:a16="http://schemas.microsoft.com/office/drawing/2014/main" id="{ED35BA95-E8D3-4254-BA4D-5881244417E6}"/>
              </a:ext>
            </a:extLst>
          </p:cNvPr>
          <p:cNvSpPr txBox="1"/>
          <p:nvPr/>
        </p:nvSpPr>
        <p:spPr>
          <a:xfrm>
            <a:off x="1163825" y="6431495"/>
            <a:ext cx="3252814" cy="230832"/>
          </a:xfrm>
          <a:prstGeom prst="rect">
            <a:avLst/>
          </a:prstGeom>
          <a:noFill/>
        </p:spPr>
        <p:txBody>
          <a:bodyPr wrap="none" rtlCol="0">
            <a:spAutoFit/>
          </a:bodyPr>
          <a:lstStyle/>
          <a:p>
            <a:r>
              <a:rPr lang="en-US" sz="900" dirty="0"/>
              <a:t>*Cost benefit analysis was performed using tweets and sales data</a:t>
            </a:r>
          </a:p>
        </p:txBody>
      </p:sp>
    </p:spTree>
    <p:extLst>
      <p:ext uri="{BB962C8B-B14F-4D97-AF65-F5344CB8AC3E}">
        <p14:creationId xmlns:p14="http://schemas.microsoft.com/office/powerpoint/2010/main" val="81027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Bajaj Auto – Twitter Analysis (1)</a:t>
            </a:r>
          </a:p>
        </p:txBody>
      </p:sp>
      <p:grpSp>
        <p:nvGrpSpPr>
          <p:cNvPr id="7" name="Group 6">
            <a:extLst>
              <a:ext uri="{FF2B5EF4-FFF2-40B4-BE49-F238E27FC236}">
                <a16:creationId xmlns:a16="http://schemas.microsoft.com/office/drawing/2014/main" id="{5C457CDD-6C2E-45F7-BF3B-BA68603D8717}"/>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644F4FC5-829A-4FF2-9183-D189BA1B2F5E}"/>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10F16C3-4D9C-45CF-A864-E7536869FCF9}"/>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AF53B672-22E0-48FE-8234-2D9425BE0BE9}"/>
              </a:ext>
            </a:extLst>
          </p:cNvPr>
          <p:cNvSpPr txBox="1"/>
          <p:nvPr/>
        </p:nvSpPr>
        <p:spPr>
          <a:xfrm>
            <a:off x="411061" y="5627921"/>
            <a:ext cx="11400637" cy="1015663"/>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Pre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Tweets from Official handle mostly talks Bajaj auto products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Sales of some of the company’s high-end products such as Pulsar has picked up.</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There is price hikes that have come about as a result of BS-VI </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Bajaj Auto has recovered quite well comparing Pre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comparing other brands</a:t>
            </a:r>
          </a:p>
          <a:p>
            <a:pPr marL="576000" marR="0" lvl="0" indent="-432000" algn="l" rtl="0">
              <a:spcBef>
                <a:spcPts val="0"/>
              </a:spcBef>
              <a:spcAft>
                <a:spcPts val="0"/>
              </a:spcAft>
              <a:buClr>
                <a:schemeClr val="dk1"/>
              </a:buClr>
              <a:buSzPts val="1960"/>
              <a:buFont typeface="Calibri"/>
              <a:buChar char="•"/>
            </a:pPr>
            <a:endParaRPr lang="en-IN" sz="1200" dirty="0"/>
          </a:p>
        </p:txBody>
      </p:sp>
      <p:pic>
        <p:nvPicPr>
          <p:cNvPr id="11" name="Picture 10">
            <a:extLst>
              <a:ext uri="{FF2B5EF4-FFF2-40B4-BE49-F238E27FC236}">
                <a16:creationId xmlns:a16="http://schemas.microsoft.com/office/drawing/2014/main" id="{932C9FBA-3749-4485-933D-C42EB34EF775}"/>
              </a:ext>
            </a:extLst>
          </p:cNvPr>
          <p:cNvPicPr>
            <a:picLocks noChangeAspect="1"/>
          </p:cNvPicPr>
          <p:nvPr/>
        </p:nvPicPr>
        <p:blipFill>
          <a:blip r:embed="rId3"/>
          <a:stretch>
            <a:fillRect/>
          </a:stretch>
        </p:blipFill>
        <p:spPr>
          <a:xfrm>
            <a:off x="6604552" y="780890"/>
            <a:ext cx="5263574" cy="1887308"/>
          </a:xfrm>
          <a:prstGeom prst="rect">
            <a:avLst/>
          </a:prstGeom>
        </p:spPr>
      </p:pic>
      <p:grpSp>
        <p:nvGrpSpPr>
          <p:cNvPr id="3" name="Group 2">
            <a:extLst>
              <a:ext uri="{FF2B5EF4-FFF2-40B4-BE49-F238E27FC236}">
                <a16:creationId xmlns:a16="http://schemas.microsoft.com/office/drawing/2014/main" id="{BB4C48D5-DE0C-4B01-AD2C-44C601363FB0}"/>
              </a:ext>
            </a:extLst>
          </p:cNvPr>
          <p:cNvGrpSpPr/>
          <p:nvPr/>
        </p:nvGrpSpPr>
        <p:grpSpPr>
          <a:xfrm>
            <a:off x="6490668" y="2855408"/>
            <a:ext cx="5491343" cy="2417482"/>
            <a:chOff x="6584674" y="3031577"/>
            <a:chExt cx="5491343" cy="2417482"/>
          </a:xfrm>
        </p:grpSpPr>
        <p:pic>
          <p:nvPicPr>
            <p:cNvPr id="13" name="Picture 12">
              <a:extLst>
                <a:ext uri="{FF2B5EF4-FFF2-40B4-BE49-F238E27FC236}">
                  <a16:creationId xmlns:a16="http://schemas.microsoft.com/office/drawing/2014/main" id="{0A1D8D43-EDDE-4F2C-9F6C-3F41B8A0365B}"/>
                </a:ext>
              </a:extLst>
            </p:cNvPr>
            <p:cNvPicPr>
              <a:picLocks noChangeAspect="1"/>
            </p:cNvPicPr>
            <p:nvPr/>
          </p:nvPicPr>
          <p:blipFill rotWithShape="1">
            <a:blip r:embed="rId4"/>
            <a:srcRect t="10213" r="2068"/>
            <a:stretch/>
          </p:blipFill>
          <p:spPr>
            <a:xfrm>
              <a:off x="6584674" y="3031577"/>
              <a:ext cx="5491343" cy="2417482"/>
            </a:xfrm>
            <a:prstGeom prst="rect">
              <a:avLst/>
            </a:prstGeom>
            <a:ln>
              <a:solidFill>
                <a:schemeClr val="tx1"/>
              </a:solidFill>
            </a:ln>
          </p:spPr>
        </p:pic>
        <p:sp>
          <p:nvSpPr>
            <p:cNvPr id="2" name="TextBox 1">
              <a:extLst>
                <a:ext uri="{FF2B5EF4-FFF2-40B4-BE49-F238E27FC236}">
                  <a16:creationId xmlns:a16="http://schemas.microsoft.com/office/drawing/2014/main" id="{974B241B-3250-4A6B-8A41-FCB741F525FE}"/>
                </a:ext>
              </a:extLst>
            </p:cNvPr>
            <p:cNvSpPr txBox="1"/>
            <p:nvPr/>
          </p:nvSpPr>
          <p:spPr>
            <a:xfrm>
              <a:off x="8078239" y="3031577"/>
              <a:ext cx="2504212" cy="253916"/>
            </a:xfrm>
            <a:prstGeom prst="rect">
              <a:avLst/>
            </a:prstGeom>
            <a:noFill/>
          </p:spPr>
          <p:txBody>
            <a:bodyPr wrap="none" rtlCol="0">
              <a:spAutoFit/>
            </a:bodyPr>
            <a:lstStyle/>
            <a:p>
              <a:r>
                <a:rPr lang="en-US" sz="1050" b="1" dirty="0"/>
                <a:t>MONTHLY TWEET HASHTAG POPULARITY</a:t>
              </a:r>
            </a:p>
          </p:txBody>
        </p:sp>
      </p:grpSp>
      <p:grpSp>
        <p:nvGrpSpPr>
          <p:cNvPr id="6" name="Group 5">
            <a:extLst>
              <a:ext uri="{FF2B5EF4-FFF2-40B4-BE49-F238E27FC236}">
                <a16:creationId xmlns:a16="http://schemas.microsoft.com/office/drawing/2014/main" id="{10988F25-230F-4823-BDC9-C3992386F7B6}"/>
              </a:ext>
            </a:extLst>
          </p:cNvPr>
          <p:cNvGrpSpPr/>
          <p:nvPr/>
        </p:nvGrpSpPr>
        <p:grpSpPr>
          <a:xfrm>
            <a:off x="171058" y="1438966"/>
            <a:ext cx="6123429" cy="2896203"/>
            <a:chOff x="256518" y="1438966"/>
            <a:chExt cx="6123429" cy="2896203"/>
          </a:xfrm>
        </p:grpSpPr>
        <p:pic>
          <p:nvPicPr>
            <p:cNvPr id="12" name="Picture 11">
              <a:extLst>
                <a:ext uri="{FF2B5EF4-FFF2-40B4-BE49-F238E27FC236}">
                  <a16:creationId xmlns:a16="http://schemas.microsoft.com/office/drawing/2014/main" id="{D33FE306-4F55-4CD8-8E55-A46E4206CB31}"/>
                </a:ext>
              </a:extLst>
            </p:cNvPr>
            <p:cNvPicPr>
              <a:picLocks noChangeAspect="1"/>
            </p:cNvPicPr>
            <p:nvPr/>
          </p:nvPicPr>
          <p:blipFill rotWithShape="1">
            <a:blip r:embed="rId5"/>
            <a:srcRect t="14893" r="14426"/>
            <a:stretch/>
          </p:blipFill>
          <p:spPr>
            <a:xfrm>
              <a:off x="256518" y="1438966"/>
              <a:ext cx="6123429" cy="2896203"/>
            </a:xfrm>
            <a:prstGeom prst="rect">
              <a:avLst/>
            </a:prstGeom>
            <a:ln>
              <a:solidFill>
                <a:schemeClr val="tx1"/>
              </a:solidFill>
            </a:ln>
          </p:spPr>
        </p:pic>
        <p:sp>
          <p:nvSpPr>
            <p:cNvPr id="14" name="TextBox 13">
              <a:extLst>
                <a:ext uri="{FF2B5EF4-FFF2-40B4-BE49-F238E27FC236}">
                  <a16:creationId xmlns:a16="http://schemas.microsoft.com/office/drawing/2014/main" id="{A3FD90D4-8899-459A-9594-8DC95977D143}"/>
                </a:ext>
              </a:extLst>
            </p:cNvPr>
            <p:cNvSpPr txBox="1"/>
            <p:nvPr/>
          </p:nvSpPr>
          <p:spPr>
            <a:xfrm>
              <a:off x="2066126" y="1445369"/>
              <a:ext cx="2584362" cy="253916"/>
            </a:xfrm>
            <a:prstGeom prst="rect">
              <a:avLst/>
            </a:prstGeom>
            <a:noFill/>
          </p:spPr>
          <p:txBody>
            <a:bodyPr wrap="none" rtlCol="0">
              <a:spAutoFit/>
            </a:bodyPr>
            <a:lstStyle/>
            <a:p>
              <a:r>
                <a:rPr lang="en-US" sz="1050" b="1" dirty="0"/>
                <a:t>TWEET SENTIMENT VARIATION WITH TIME</a:t>
              </a:r>
            </a:p>
          </p:txBody>
        </p:sp>
        <p:pic>
          <p:nvPicPr>
            <p:cNvPr id="5" name="Picture 4">
              <a:extLst>
                <a:ext uri="{FF2B5EF4-FFF2-40B4-BE49-F238E27FC236}">
                  <a16:creationId xmlns:a16="http://schemas.microsoft.com/office/drawing/2014/main" id="{6B2009B8-16D5-453A-A2D6-2B6DF4780724}"/>
                </a:ext>
              </a:extLst>
            </p:cNvPr>
            <p:cNvPicPr>
              <a:picLocks noChangeAspect="1"/>
            </p:cNvPicPr>
            <p:nvPr/>
          </p:nvPicPr>
          <p:blipFill>
            <a:blip r:embed="rId6"/>
            <a:stretch>
              <a:fillRect/>
            </a:stretch>
          </p:blipFill>
          <p:spPr>
            <a:xfrm>
              <a:off x="5033473" y="1572327"/>
              <a:ext cx="1219200" cy="962025"/>
            </a:xfrm>
            <a:prstGeom prst="rect">
              <a:avLst/>
            </a:prstGeom>
          </p:spPr>
        </p:pic>
      </p:grpSp>
    </p:spTree>
    <p:extLst>
      <p:ext uri="{BB962C8B-B14F-4D97-AF65-F5344CB8AC3E}">
        <p14:creationId xmlns:p14="http://schemas.microsoft.com/office/powerpoint/2010/main" val="350647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1" y="208761"/>
            <a:ext cx="12192000" cy="369024"/>
          </a:xfrm>
          <a:prstGeom prst="rect">
            <a:avLst/>
          </a:prstGeom>
          <a:solidFill>
            <a:srgbClr val="095879"/>
          </a:solidFill>
        </p:spPr>
        <p:txBody>
          <a:bodyPr wrap="square" lIns="121559" tIns="60780" rIns="121559" bIns="60780" rtlCol="0" anchor="ctr">
            <a:spAutoFit/>
          </a:bodyPr>
          <a:lstStyle/>
          <a:p>
            <a:pPr marL="0" marR="0" lvl="0" indent="0" algn="ctr" defTabSz="1239922" rtl="0" eaLnBrk="1" fontAlgn="auto" latinLnBrk="0" hangingPunct="1">
              <a:lnSpc>
                <a:spcPct val="100000"/>
              </a:lnSpc>
              <a:spcBef>
                <a:spcPts val="0"/>
              </a:spcBef>
              <a:spcAft>
                <a:spcPts val="0"/>
              </a:spcAft>
              <a:buClrTx/>
              <a:buSzTx/>
              <a:buFontTx/>
              <a:buNone/>
              <a:tabLst/>
              <a:defRPr/>
            </a:pPr>
            <a:endParaRPr kumimoji="0" lang="en-IN" sz="1568" b="0" i="0" u="none" strike="noStrike" kern="1200" cap="none" spc="0" normalizeH="0" baseline="0" noProof="0" dirty="0">
              <a:ln>
                <a:noFill/>
              </a:ln>
              <a:solidFill>
                <a:srgbClr val="434343"/>
              </a:solidFill>
              <a:effectLst/>
              <a:uLnTx/>
              <a:uFillTx/>
              <a:latin typeface="Calibri" panose="020F0502020204030204"/>
              <a:ea typeface="+mn-ea"/>
              <a:cs typeface="Segoe UI"/>
            </a:endParaRPr>
          </a:p>
        </p:txBody>
      </p:sp>
      <p:sp>
        <p:nvSpPr>
          <p:cNvPr id="173" name="Rectangle 172"/>
          <p:cNvSpPr/>
          <p:nvPr/>
        </p:nvSpPr>
        <p:spPr>
          <a:xfrm>
            <a:off x="256518" y="109396"/>
            <a:ext cx="7015139" cy="546632"/>
          </a:xfrm>
          <a:prstGeom prst="rect">
            <a:avLst/>
          </a:prstGeom>
          <a:solidFill>
            <a:schemeClr val="bg1"/>
          </a:solidFill>
        </p:spPr>
        <p:txBody>
          <a:bodyPr vert="horz" lIns="121789" tIns="60895" rIns="121789" bIns="60895"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Bajaj Auto – Twitter Analysis (2)</a:t>
            </a:r>
          </a:p>
        </p:txBody>
      </p:sp>
      <p:grpSp>
        <p:nvGrpSpPr>
          <p:cNvPr id="7" name="Group 6">
            <a:extLst>
              <a:ext uri="{FF2B5EF4-FFF2-40B4-BE49-F238E27FC236}">
                <a16:creationId xmlns:a16="http://schemas.microsoft.com/office/drawing/2014/main" id="{05614516-A10B-453A-B4D9-0DB8E69F0CB2}"/>
              </a:ext>
            </a:extLst>
          </p:cNvPr>
          <p:cNvGrpSpPr/>
          <p:nvPr/>
        </p:nvGrpSpPr>
        <p:grpSpPr>
          <a:xfrm>
            <a:off x="168294" y="5235523"/>
            <a:ext cx="11915250" cy="546632"/>
            <a:chOff x="168294" y="5235523"/>
            <a:chExt cx="11915250" cy="546632"/>
          </a:xfrm>
        </p:grpSpPr>
        <p:cxnSp>
          <p:nvCxnSpPr>
            <p:cNvPr id="8" name="Straight Connector 7">
              <a:extLst>
                <a:ext uri="{FF2B5EF4-FFF2-40B4-BE49-F238E27FC236}">
                  <a16:creationId xmlns:a16="http://schemas.microsoft.com/office/drawing/2014/main" id="{AD30B444-6C30-45E7-8FFD-EEC857641C84}"/>
                </a:ext>
              </a:extLst>
            </p:cNvPr>
            <p:cNvCxnSpPr/>
            <p:nvPr/>
          </p:nvCxnSpPr>
          <p:spPr>
            <a:xfrm>
              <a:off x="168294" y="5508839"/>
              <a:ext cx="11915250" cy="0"/>
            </a:xfrm>
            <a:prstGeom prst="line">
              <a:avLst/>
            </a:prstGeom>
            <a:ln w="38100">
              <a:solidFill>
                <a:srgbClr val="09587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256ECC-BA61-4799-97A2-6909893F354A}"/>
                </a:ext>
              </a:extLst>
            </p:cNvPr>
            <p:cNvSpPr/>
            <p:nvPr/>
          </p:nvSpPr>
          <p:spPr>
            <a:xfrm>
              <a:off x="312616" y="5235523"/>
              <a:ext cx="1959359" cy="546632"/>
            </a:xfrm>
            <a:prstGeom prst="rect">
              <a:avLst/>
            </a:prstGeom>
            <a:solidFill>
              <a:schemeClr val="bg1"/>
            </a:solidFill>
          </p:spPr>
          <p:txBody>
            <a:bodyPr vert="horz" lIns="121789" tIns="60895" rIns="121789" bIns="60895"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96" normalizeH="0" baseline="0" noProof="0" dirty="0">
                  <a:ln w="3175">
                    <a:noFill/>
                  </a:ln>
                  <a:solidFill>
                    <a:srgbClr val="095879"/>
                  </a:solidFill>
                  <a:effectLst/>
                  <a:uLnTx/>
                  <a:uFillTx/>
                  <a:latin typeface="Calibri" panose="020F0502020204030204"/>
                  <a:ea typeface="Segoe UI" panose="020B0502040204020203" pitchFamily="34" charset="0"/>
                  <a:cs typeface="Segoe UI" panose="020B0502040204020203" pitchFamily="34" charset="0"/>
                </a:rPr>
                <a:t>Key Observations</a:t>
              </a:r>
            </a:p>
          </p:txBody>
        </p:sp>
      </p:grpSp>
      <p:sp>
        <p:nvSpPr>
          <p:cNvPr id="10" name="TextBox 9">
            <a:extLst>
              <a:ext uri="{FF2B5EF4-FFF2-40B4-BE49-F238E27FC236}">
                <a16:creationId xmlns:a16="http://schemas.microsoft.com/office/drawing/2014/main" id="{15BB6E7E-EF70-4611-8D17-D520D9BFFA99}"/>
              </a:ext>
            </a:extLst>
          </p:cNvPr>
          <p:cNvSpPr txBox="1"/>
          <p:nvPr/>
        </p:nvSpPr>
        <p:spPr>
          <a:xfrm>
            <a:off x="411061" y="5627921"/>
            <a:ext cx="11400637" cy="1015663"/>
          </a:xfrm>
          <a:prstGeom prst="rect">
            <a:avLst/>
          </a:prstGeom>
          <a:noFill/>
        </p:spPr>
        <p:txBody>
          <a:bodyPr wrap="square">
            <a:spAutoFit/>
          </a:bodyPr>
          <a:lstStyle/>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There is decline in sale comparing Q1 2020 comparing Q1 2019 – as country was under lockdown and containment zone</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 company could gradually improve the operations.</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Some of popular brands like Pulsar’s is doing  Good in the market.</a:t>
            </a:r>
          </a:p>
          <a:p>
            <a:pPr marL="576000" marR="0" lvl="0" indent="-432000" algn="l" rtl="0">
              <a:spcBef>
                <a:spcPts val="0"/>
              </a:spcBef>
              <a:spcAft>
                <a:spcPts val="0"/>
              </a:spcAft>
              <a:buClr>
                <a:srgbClr val="095879"/>
              </a:buClr>
              <a:buSzPct val="100000"/>
              <a:buFont typeface="Wingdings" panose="05000000000000000000" pitchFamily="2" charset="2"/>
              <a:buChar char="q"/>
            </a:pPr>
            <a:r>
              <a:rPr lang="en-IN" sz="1200" i="1" dirty="0">
                <a:solidFill>
                  <a:schemeClr val="dk1"/>
                </a:solidFill>
                <a:latin typeface="Calibri"/>
                <a:ea typeface="Calibri"/>
                <a:cs typeface="Calibri"/>
                <a:sym typeface="Calibri"/>
              </a:rPr>
              <a:t>Number of Tweets are higher post </a:t>
            </a:r>
            <a:r>
              <a:rPr lang="en-IN" sz="1200" i="1" dirty="0" err="1">
                <a:solidFill>
                  <a:schemeClr val="dk1"/>
                </a:solidFill>
                <a:latin typeface="Calibri"/>
                <a:ea typeface="Calibri"/>
                <a:cs typeface="Calibri"/>
                <a:sym typeface="Calibri"/>
              </a:rPr>
              <a:t>Covid</a:t>
            </a:r>
            <a:r>
              <a:rPr lang="en-IN" sz="1200" i="1" dirty="0">
                <a:solidFill>
                  <a:schemeClr val="dk1"/>
                </a:solidFill>
                <a:latin typeface="Calibri"/>
                <a:ea typeface="Calibri"/>
                <a:cs typeface="Calibri"/>
                <a:sym typeface="Calibri"/>
              </a:rPr>
              <a:t>.</a:t>
            </a:r>
          </a:p>
          <a:p>
            <a:pPr marL="576000" marR="0" lvl="0" indent="-432000" algn="l" rtl="0">
              <a:spcBef>
                <a:spcPts val="0"/>
              </a:spcBef>
              <a:spcAft>
                <a:spcPts val="0"/>
              </a:spcAft>
              <a:buClr>
                <a:schemeClr val="dk1"/>
              </a:buClr>
              <a:buSzPts val="1960"/>
              <a:buFont typeface="Calibri"/>
              <a:buChar char="•"/>
            </a:pPr>
            <a:endParaRPr lang="en-IN" sz="1200" dirty="0"/>
          </a:p>
        </p:txBody>
      </p:sp>
      <p:pic>
        <p:nvPicPr>
          <p:cNvPr id="12" name="Picture 11">
            <a:extLst>
              <a:ext uri="{FF2B5EF4-FFF2-40B4-BE49-F238E27FC236}">
                <a16:creationId xmlns:a16="http://schemas.microsoft.com/office/drawing/2014/main" id="{37973AF1-EBAE-4CF9-822C-BCE217347149}"/>
              </a:ext>
            </a:extLst>
          </p:cNvPr>
          <p:cNvPicPr>
            <a:picLocks noChangeAspect="1"/>
          </p:cNvPicPr>
          <p:nvPr/>
        </p:nvPicPr>
        <p:blipFill>
          <a:blip r:embed="rId3"/>
          <a:stretch>
            <a:fillRect/>
          </a:stretch>
        </p:blipFill>
        <p:spPr>
          <a:xfrm>
            <a:off x="42876" y="670050"/>
            <a:ext cx="2229099" cy="2298325"/>
          </a:xfrm>
          <a:prstGeom prst="rect">
            <a:avLst/>
          </a:prstGeom>
        </p:spPr>
      </p:pic>
      <p:pic>
        <p:nvPicPr>
          <p:cNvPr id="13" name="Picture 12">
            <a:extLst>
              <a:ext uri="{FF2B5EF4-FFF2-40B4-BE49-F238E27FC236}">
                <a16:creationId xmlns:a16="http://schemas.microsoft.com/office/drawing/2014/main" id="{FAA6D7CA-30C4-408F-9FC7-06732AFE0D59}"/>
              </a:ext>
            </a:extLst>
          </p:cNvPr>
          <p:cNvPicPr>
            <a:picLocks noChangeAspect="1"/>
          </p:cNvPicPr>
          <p:nvPr/>
        </p:nvPicPr>
        <p:blipFill>
          <a:blip r:embed="rId4"/>
          <a:stretch>
            <a:fillRect/>
          </a:stretch>
        </p:blipFill>
        <p:spPr>
          <a:xfrm>
            <a:off x="2271975" y="653754"/>
            <a:ext cx="2219024" cy="2271696"/>
          </a:xfrm>
          <a:prstGeom prst="rect">
            <a:avLst/>
          </a:prstGeom>
        </p:spPr>
      </p:pic>
      <p:pic>
        <p:nvPicPr>
          <p:cNvPr id="14" name="Picture 13">
            <a:extLst>
              <a:ext uri="{FF2B5EF4-FFF2-40B4-BE49-F238E27FC236}">
                <a16:creationId xmlns:a16="http://schemas.microsoft.com/office/drawing/2014/main" id="{EEDCE2B3-CD58-46C9-80B4-6ED626C600C2}"/>
              </a:ext>
            </a:extLst>
          </p:cNvPr>
          <p:cNvPicPr>
            <a:picLocks noChangeAspect="1"/>
          </p:cNvPicPr>
          <p:nvPr/>
        </p:nvPicPr>
        <p:blipFill>
          <a:blip r:embed="rId5"/>
          <a:stretch>
            <a:fillRect/>
          </a:stretch>
        </p:blipFill>
        <p:spPr>
          <a:xfrm>
            <a:off x="4477155" y="653754"/>
            <a:ext cx="2242943" cy="2298325"/>
          </a:xfrm>
          <a:prstGeom prst="rect">
            <a:avLst/>
          </a:prstGeom>
        </p:spPr>
      </p:pic>
      <p:pic>
        <p:nvPicPr>
          <p:cNvPr id="15" name="Picture 14">
            <a:extLst>
              <a:ext uri="{FF2B5EF4-FFF2-40B4-BE49-F238E27FC236}">
                <a16:creationId xmlns:a16="http://schemas.microsoft.com/office/drawing/2014/main" id="{B1CB0C2B-4CB7-4AE8-8989-07AF0765A8CD}"/>
              </a:ext>
            </a:extLst>
          </p:cNvPr>
          <p:cNvPicPr>
            <a:picLocks noChangeAspect="1"/>
          </p:cNvPicPr>
          <p:nvPr/>
        </p:nvPicPr>
        <p:blipFill>
          <a:blip r:embed="rId6"/>
          <a:stretch>
            <a:fillRect/>
          </a:stretch>
        </p:blipFill>
        <p:spPr>
          <a:xfrm>
            <a:off x="7005360" y="730082"/>
            <a:ext cx="4447027" cy="2604575"/>
          </a:xfrm>
          <a:prstGeom prst="rect">
            <a:avLst/>
          </a:prstGeom>
        </p:spPr>
      </p:pic>
      <p:pic>
        <p:nvPicPr>
          <p:cNvPr id="16" name="Picture 15">
            <a:extLst>
              <a:ext uri="{FF2B5EF4-FFF2-40B4-BE49-F238E27FC236}">
                <a16:creationId xmlns:a16="http://schemas.microsoft.com/office/drawing/2014/main" id="{655D7767-11EF-48E2-81BA-7302A5414DDA}"/>
              </a:ext>
            </a:extLst>
          </p:cNvPr>
          <p:cNvPicPr>
            <a:picLocks noChangeAspect="1"/>
          </p:cNvPicPr>
          <p:nvPr/>
        </p:nvPicPr>
        <p:blipFill>
          <a:blip r:embed="rId7"/>
          <a:stretch>
            <a:fillRect/>
          </a:stretch>
        </p:blipFill>
        <p:spPr>
          <a:xfrm>
            <a:off x="5929914" y="3354859"/>
            <a:ext cx="6162916" cy="2034899"/>
          </a:xfrm>
          <a:prstGeom prst="rect">
            <a:avLst/>
          </a:prstGeom>
        </p:spPr>
      </p:pic>
      <p:grpSp>
        <p:nvGrpSpPr>
          <p:cNvPr id="2" name="Group 1">
            <a:extLst>
              <a:ext uri="{FF2B5EF4-FFF2-40B4-BE49-F238E27FC236}">
                <a16:creationId xmlns:a16="http://schemas.microsoft.com/office/drawing/2014/main" id="{C9AFD35F-D35B-4040-8150-DF73D9F21A89}"/>
              </a:ext>
            </a:extLst>
          </p:cNvPr>
          <p:cNvGrpSpPr/>
          <p:nvPr/>
        </p:nvGrpSpPr>
        <p:grpSpPr>
          <a:xfrm>
            <a:off x="895403" y="3118249"/>
            <a:ext cx="4625180" cy="2133779"/>
            <a:chOff x="895403" y="3118249"/>
            <a:chExt cx="4625180" cy="2133779"/>
          </a:xfrm>
        </p:grpSpPr>
        <p:pic>
          <p:nvPicPr>
            <p:cNvPr id="11" name="Picture 10">
              <a:extLst>
                <a:ext uri="{FF2B5EF4-FFF2-40B4-BE49-F238E27FC236}">
                  <a16:creationId xmlns:a16="http://schemas.microsoft.com/office/drawing/2014/main" id="{B651C4ED-7501-4E71-BDA1-E8C5EB4ABE4B}"/>
                </a:ext>
              </a:extLst>
            </p:cNvPr>
            <p:cNvPicPr>
              <a:picLocks noChangeAspect="1"/>
            </p:cNvPicPr>
            <p:nvPr/>
          </p:nvPicPr>
          <p:blipFill rotWithShape="1">
            <a:blip r:embed="rId8"/>
            <a:srcRect t="12179" r="3605"/>
            <a:stretch/>
          </p:blipFill>
          <p:spPr>
            <a:xfrm>
              <a:off x="895403" y="3118249"/>
              <a:ext cx="4625180" cy="2133779"/>
            </a:xfrm>
            <a:prstGeom prst="rect">
              <a:avLst/>
            </a:prstGeom>
            <a:ln>
              <a:solidFill>
                <a:schemeClr val="tx1"/>
              </a:solidFill>
            </a:ln>
          </p:spPr>
        </p:pic>
        <p:sp>
          <p:nvSpPr>
            <p:cNvPr id="17" name="TextBox 16">
              <a:extLst>
                <a:ext uri="{FF2B5EF4-FFF2-40B4-BE49-F238E27FC236}">
                  <a16:creationId xmlns:a16="http://schemas.microsoft.com/office/drawing/2014/main" id="{C28C1D5F-7C09-4B16-9CD3-57779E35AAE7}"/>
                </a:ext>
              </a:extLst>
            </p:cNvPr>
            <p:cNvSpPr txBox="1"/>
            <p:nvPr/>
          </p:nvSpPr>
          <p:spPr>
            <a:xfrm>
              <a:off x="2188322" y="3123776"/>
              <a:ext cx="2039341" cy="253916"/>
            </a:xfrm>
            <a:prstGeom prst="rect">
              <a:avLst/>
            </a:prstGeom>
            <a:noFill/>
          </p:spPr>
          <p:txBody>
            <a:bodyPr wrap="none" rtlCol="0">
              <a:spAutoFit/>
            </a:bodyPr>
            <a:lstStyle/>
            <a:p>
              <a:r>
                <a:rPr lang="en-US" sz="1050" b="1" dirty="0"/>
                <a:t>CUSTOMER DAILY TWEET COUNT</a:t>
              </a:r>
            </a:p>
          </p:txBody>
        </p:sp>
      </p:grpSp>
    </p:spTree>
    <p:extLst>
      <p:ext uri="{BB962C8B-B14F-4D97-AF65-F5344CB8AC3E}">
        <p14:creationId xmlns:p14="http://schemas.microsoft.com/office/powerpoint/2010/main" val="392111633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7724</TotalTime>
  <Words>2961</Words>
  <Application>Microsoft Office PowerPoint</Application>
  <PresentationFormat>Widescreen</PresentationFormat>
  <Paragraphs>417</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Segoe UI</vt:lpstr>
      <vt:lpstr>Wingdings</vt:lpstr>
      <vt:lpstr>1_Office Theme</vt:lpstr>
      <vt:lpstr>SENTIMENT ANALYTICS ON AUTOMOTIVE SECTOR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Binary Response Model</dc:title>
  <dc:creator>Rahul Anand</dc:creator>
  <cp:lastModifiedBy>Srikanth Thoram</cp:lastModifiedBy>
  <cp:revision>373</cp:revision>
  <dcterms:created xsi:type="dcterms:W3CDTF">2017-06-27T06:16:22Z</dcterms:created>
  <dcterms:modified xsi:type="dcterms:W3CDTF">2020-12-22T09:22:15Z</dcterms:modified>
</cp:coreProperties>
</file>